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9"/>
  </p:notesMasterIdLst>
  <p:sldIdLst>
    <p:sldId id="261" r:id="rId2"/>
    <p:sldId id="257" r:id="rId3"/>
    <p:sldId id="263" r:id="rId4"/>
    <p:sldId id="290" r:id="rId5"/>
    <p:sldId id="291" r:id="rId6"/>
    <p:sldId id="304" r:id="rId7"/>
    <p:sldId id="292" r:id="rId8"/>
    <p:sldId id="303" r:id="rId9"/>
    <p:sldId id="288" r:id="rId10"/>
    <p:sldId id="293" r:id="rId11"/>
    <p:sldId id="301" r:id="rId12"/>
    <p:sldId id="294" r:id="rId13"/>
    <p:sldId id="300" r:id="rId14"/>
    <p:sldId id="295" r:id="rId15"/>
    <p:sldId id="296" r:id="rId16"/>
    <p:sldId id="305" r:id="rId17"/>
    <p:sldId id="302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289" r:id="rId26"/>
    <p:sldId id="297" r:id="rId27"/>
    <p:sldId id="298" r:id="rId28"/>
    <p:sldId id="299" r:id="rId29"/>
    <p:sldId id="256" r:id="rId30"/>
    <p:sldId id="269" r:id="rId31"/>
    <p:sldId id="270" r:id="rId32"/>
    <p:sldId id="271" r:id="rId33"/>
    <p:sldId id="272" r:id="rId34"/>
    <p:sldId id="275" r:id="rId35"/>
    <p:sldId id="277" r:id="rId36"/>
    <p:sldId id="276" r:id="rId37"/>
    <p:sldId id="274" r:id="rId38"/>
    <p:sldId id="281" r:id="rId39"/>
    <p:sldId id="283" r:id="rId40"/>
    <p:sldId id="280" r:id="rId41"/>
    <p:sldId id="279" r:id="rId42"/>
    <p:sldId id="287" r:id="rId43"/>
    <p:sldId id="285" r:id="rId44"/>
    <p:sldId id="286" r:id="rId45"/>
    <p:sldId id="264" r:id="rId46"/>
    <p:sldId id="266" r:id="rId47"/>
    <p:sldId id="262" r:id="rId48"/>
  </p:sldIdLst>
  <p:sldSz cx="12192000" cy="6858000"/>
  <p:notesSz cx="6858000" cy="9144000"/>
  <p:embeddedFontLst>
    <p:embeddedFont>
      <p:font typeface="Noto Sans KR" panose="020B0600000101010101" charset="-127"/>
      <p:regular r:id="rId50"/>
      <p:bold r:id="rId51"/>
    </p:embeddedFont>
    <p:embeddedFont>
      <p:font typeface="Pretendard" panose="02000503000000020004" pitchFamily="50" charset="-127"/>
      <p:regular r:id="rId52"/>
      <p:bold r:id="rId53"/>
    </p:embeddedFont>
    <p:embeddedFont>
      <p:font typeface="Pretendard ExtraBold" panose="02000903000000020004" pitchFamily="50" charset="-127"/>
      <p:bold r:id="rId54"/>
    </p:embeddedFont>
    <p:embeddedFont>
      <p:font typeface="Pretendard ExtraLight" panose="02000303000000020004" pitchFamily="50" charset="-127"/>
      <p:regular r:id="rId55"/>
    </p:embeddedFont>
    <p:embeddedFont>
      <p:font typeface="Sandoll 고딕Neo2 Light" panose="020B0600000101010101" pitchFamily="34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Cambria Math" panose="02040503050406030204" pitchFamily="18" charset="0"/>
      <p:regular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C61B519-0831-4363-B774-5A762CB7153B}">
          <p14:sldIdLst>
            <p14:sldId id="261"/>
            <p14:sldId id="257"/>
          </p14:sldIdLst>
        </p14:section>
        <p14:section name="01 데이터" id="{2FAFA5CE-6AD6-4DFC-990D-EA458B972B17}">
          <p14:sldIdLst>
            <p14:sldId id="263"/>
            <p14:sldId id="290"/>
            <p14:sldId id="291"/>
            <p14:sldId id="304"/>
            <p14:sldId id="292"/>
            <p14:sldId id="303"/>
          </p14:sldIdLst>
        </p14:section>
        <p14:section name="02 가설 설정 및 분석" id="{CD3C2525-FFF9-4994-ACAE-6892D18920B7}">
          <p14:sldIdLst>
            <p14:sldId id="288"/>
            <p14:sldId id="293"/>
            <p14:sldId id="301"/>
            <p14:sldId id="294"/>
            <p14:sldId id="300"/>
            <p14:sldId id="295"/>
            <p14:sldId id="296"/>
            <p14:sldId id="305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03 결론" id="{677CEAF7-110C-4CAD-8405-3D963DDF76E5}">
          <p14:sldIdLst>
            <p14:sldId id="289"/>
            <p14:sldId id="297"/>
            <p14:sldId id="298"/>
            <p14:sldId id="299"/>
            <p14:sldId id="256"/>
          </p14:sldIdLst>
        </p14:section>
        <p14:section name="템플릿" id="{C881DAB8-4E60-4EB8-8CA7-EE3C37CD63D2}">
          <p14:sldIdLst>
            <p14:sldId id="269"/>
            <p14:sldId id="270"/>
            <p14:sldId id="271"/>
            <p14:sldId id="272"/>
            <p14:sldId id="275"/>
            <p14:sldId id="277"/>
            <p14:sldId id="276"/>
            <p14:sldId id="274"/>
            <p14:sldId id="281"/>
            <p14:sldId id="283"/>
            <p14:sldId id="280"/>
            <p14:sldId id="279"/>
            <p14:sldId id="287"/>
            <p14:sldId id="285"/>
            <p14:sldId id="286"/>
            <p14:sldId id="264"/>
            <p14:sldId id="266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C2D2EE"/>
    <a:srgbClr val="FF6969"/>
    <a:srgbClr val="D4D8DD"/>
    <a:srgbClr val="6393CF"/>
    <a:srgbClr val="8B9BB0"/>
    <a:srgbClr val="64BBCE"/>
    <a:srgbClr val="C1D5EE"/>
    <a:srgbClr val="1C658E"/>
    <a:srgbClr val="72B2E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E9E880-0283-42F1-876A-BE0EB22315CE}" v="139" dt="2024-06-14T10:08:19.15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175" autoAdjust="0"/>
  </p:normalViewPr>
  <p:slideViewPr>
    <p:cSldViewPr snapToGrid="0" showGuides="1">
      <p:cViewPr varScale="1">
        <p:scale>
          <a:sx n="104" d="100"/>
          <a:sy n="104" d="100"/>
        </p:scale>
        <p:origin x="144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73729-CD23-42BE-8106-37928D744811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4E2DF-CBF2-4AF5-8D0C-3A3F2CC2E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7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 </a:t>
            </a:r>
            <a:r>
              <a:rPr lang="en-US" altLang="ko-KR" dirty="0"/>
              <a:t>– </a:t>
            </a:r>
            <a:r>
              <a:rPr lang="en-US" altLang="ko-KR" dirty="0" err="1"/>
              <a:t>Pretendard</a:t>
            </a:r>
            <a:r>
              <a:rPr lang="en-US" altLang="ko-KR" dirty="0"/>
              <a:t> </a:t>
            </a:r>
            <a:r>
              <a:rPr lang="en-US" altLang="ko-KR" dirty="0" err="1"/>
              <a:t>ExtraBold</a:t>
            </a:r>
            <a:endParaRPr lang="en-US" altLang="ko-KR" dirty="0"/>
          </a:p>
          <a:p>
            <a:r>
              <a:rPr lang="ko-KR" altLang="en-US" dirty="0"/>
              <a:t>소제목 </a:t>
            </a:r>
            <a:r>
              <a:rPr lang="en-US" altLang="ko-KR" dirty="0"/>
              <a:t>(Part 1 </a:t>
            </a:r>
            <a:r>
              <a:rPr lang="ko-KR" altLang="en-US" dirty="0"/>
              <a:t>같은 거</a:t>
            </a:r>
            <a:r>
              <a:rPr lang="en-US" altLang="ko-KR" dirty="0"/>
              <a:t>) - </a:t>
            </a:r>
            <a:r>
              <a:rPr lang="en-US" altLang="ko-KR" dirty="0" err="1"/>
              <a:t>Pretendard</a:t>
            </a:r>
            <a:r>
              <a:rPr lang="en-US" altLang="ko-KR" dirty="0"/>
              <a:t> </a:t>
            </a:r>
            <a:r>
              <a:rPr lang="en-US" altLang="ko-KR" dirty="0" err="1"/>
              <a:t>ExtraLight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96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이탈 여부를 나타내는 주요 변수인 </a:t>
            </a:r>
            <a:r>
              <a:rPr lang="en-US" altLang="ko-KR" dirty="0"/>
              <a:t>‘</a:t>
            </a:r>
            <a:r>
              <a:rPr lang="en-US" altLang="ko-KR" dirty="0" err="1"/>
              <a:t>Attrition_Flag</a:t>
            </a:r>
            <a:r>
              <a:rPr lang="en-US" altLang="ko-KR" dirty="0"/>
              <a:t>’</a:t>
            </a:r>
            <a:r>
              <a:rPr lang="ko-KR" altLang="en-US" dirty="0"/>
              <a:t>와</a:t>
            </a:r>
            <a:r>
              <a:rPr lang="en-US" altLang="ko-KR" dirty="0"/>
              <a:t>,</a:t>
            </a:r>
            <a:r>
              <a:rPr lang="ko-KR" altLang="en-US" dirty="0"/>
              <a:t> 고객의 </a:t>
            </a:r>
            <a:r>
              <a:rPr lang="en-US" altLang="ko-KR" dirty="0"/>
              <a:t>‘Gender’</a:t>
            </a:r>
            <a:r>
              <a:rPr lang="ko-KR" altLang="en-US" dirty="0"/>
              <a:t>를 기준으로 주제 두 가지를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세부 가설은 </a:t>
            </a:r>
            <a:r>
              <a:rPr lang="ko-KR" altLang="en-US" dirty="0" err="1"/>
              <a:t>히트맵</a:t>
            </a:r>
            <a:r>
              <a:rPr lang="ko-KR" altLang="en-US" dirty="0"/>
              <a:t> 그래프를 기준으로 상관관계가 높은 칼럼을 활용했습니다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첫 번째는 고객 사용 내역입니다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이탈률과</a:t>
            </a:r>
            <a:r>
              <a:rPr lang="ko-KR" altLang="en-US" dirty="0"/>
              <a:t> 관련이 높은 </a:t>
            </a:r>
            <a:r>
              <a:rPr lang="en-US" altLang="ko-KR" dirty="0"/>
              <a:t>‘</a:t>
            </a:r>
            <a:r>
              <a:rPr lang="ko-KR" altLang="en-US" dirty="0"/>
              <a:t>최근 </a:t>
            </a:r>
            <a:r>
              <a:rPr lang="en-US" altLang="ko-KR" dirty="0"/>
              <a:t>12</a:t>
            </a:r>
            <a:r>
              <a:rPr lang="ko-KR" altLang="en-US" dirty="0"/>
              <a:t>개월 간 거래 건수 및 금액</a:t>
            </a:r>
            <a:r>
              <a:rPr lang="en-US" altLang="ko-KR" dirty="0"/>
              <a:t>’,</a:t>
            </a:r>
          </a:p>
          <a:p>
            <a:r>
              <a:rPr lang="en-US" altLang="ko-KR" dirty="0"/>
              <a:t>‘4</a:t>
            </a:r>
            <a:r>
              <a:rPr lang="ko-KR" altLang="en-US" dirty="0"/>
              <a:t>분기 거래 건수 대 </a:t>
            </a:r>
            <a:r>
              <a:rPr lang="en-US" altLang="ko-KR" dirty="0"/>
              <a:t>1</a:t>
            </a:r>
            <a:r>
              <a:rPr lang="ko-KR" altLang="en-US" dirty="0"/>
              <a:t>분기 비율</a:t>
            </a:r>
            <a:r>
              <a:rPr lang="en-US" altLang="ko-KR" dirty="0"/>
              <a:t>‘, ‘</a:t>
            </a:r>
            <a:r>
              <a:rPr lang="ko-KR" altLang="en-US" dirty="0"/>
              <a:t>총 </a:t>
            </a:r>
            <a:r>
              <a:rPr lang="ko-KR" altLang="en-US" dirty="0" err="1"/>
              <a:t>리볼빙</a:t>
            </a:r>
            <a:r>
              <a:rPr lang="ko-KR" altLang="en-US" dirty="0"/>
              <a:t> 잔액</a:t>
            </a:r>
            <a:r>
              <a:rPr lang="en-US" altLang="ko-KR" dirty="0"/>
              <a:t>‘,</a:t>
            </a:r>
          </a:p>
          <a:p>
            <a:r>
              <a:rPr lang="en-US" altLang="ko-KR" dirty="0"/>
              <a:t> ‘</a:t>
            </a:r>
            <a:r>
              <a:rPr lang="ko-KR" altLang="en-US" dirty="0"/>
              <a:t>보유 상품 수</a:t>
            </a:r>
            <a:r>
              <a:rPr lang="en-US" altLang="ko-KR" dirty="0"/>
              <a:t>‘, ‘</a:t>
            </a:r>
            <a:r>
              <a:rPr lang="ko-KR" altLang="en-US" dirty="0"/>
              <a:t>평균 잔액 대비 신용 한도</a:t>
            </a:r>
            <a:r>
              <a:rPr lang="en-US" altLang="ko-KR" dirty="0"/>
              <a:t>’</a:t>
            </a:r>
            <a:r>
              <a:rPr lang="ko-KR" altLang="en-US" dirty="0"/>
              <a:t>를 기준으로 화면과 같은 가설을 설정했습니다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다음으로는 인구통계변수가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인구통계변수는 설문조사 시 기본적으로 포함되는 </a:t>
            </a:r>
            <a:r>
              <a:rPr lang="en-US" altLang="ko-KR" dirty="0"/>
              <a:t>‘</a:t>
            </a:r>
            <a:r>
              <a:rPr lang="ko-KR" altLang="en-US" dirty="0"/>
              <a:t>성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소득</a:t>
            </a:r>
            <a:r>
              <a:rPr lang="en-US" altLang="ko-KR" dirty="0"/>
              <a:t>, </a:t>
            </a:r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결혼 상태</a:t>
            </a:r>
            <a:r>
              <a:rPr lang="en-US" altLang="ko-KR" dirty="0"/>
              <a:t>‘ </a:t>
            </a:r>
            <a:r>
              <a:rPr lang="ko-KR" altLang="en-US" dirty="0"/>
              <a:t>등을 이야기하는 것인데요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데이터의 </a:t>
            </a:r>
            <a:r>
              <a:rPr lang="en-US" altLang="ko-KR" dirty="0"/>
              <a:t>‘Gender’, ‘</a:t>
            </a:r>
            <a:r>
              <a:rPr lang="en-US" altLang="ko-KR" dirty="0" err="1"/>
              <a:t>Income_Category</a:t>
            </a:r>
            <a:r>
              <a:rPr lang="en-US" altLang="ko-KR" dirty="0"/>
              <a:t>’, ‘</a:t>
            </a:r>
            <a:r>
              <a:rPr lang="en-US" altLang="ko-KR" dirty="0" err="1"/>
              <a:t>Customer_Age</a:t>
            </a:r>
            <a:r>
              <a:rPr lang="en-US" altLang="ko-KR" dirty="0"/>
              <a:t>’, ‘</a:t>
            </a:r>
            <a:r>
              <a:rPr lang="en-US" altLang="ko-KR" dirty="0" err="1"/>
              <a:t>Marital_Status</a:t>
            </a:r>
            <a:r>
              <a:rPr lang="en-US" altLang="ko-KR" dirty="0"/>
              <a:t>’ </a:t>
            </a:r>
            <a:r>
              <a:rPr lang="ko-KR" altLang="en-US" dirty="0"/>
              <a:t>등 인적사항을 기준으로 화면과 같은 가설을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1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 </a:t>
            </a:r>
            <a:r>
              <a:rPr lang="ko-KR" altLang="en-US" dirty="0"/>
              <a:t>여기 발표 대본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0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605C-7D70-4FA0-829D-2999B559C206}" type="datetime1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390" y="6356350"/>
            <a:ext cx="2743200" cy="365125"/>
          </a:xfrm>
        </p:spPr>
        <p:txBody>
          <a:bodyPr/>
          <a:lstStyle>
            <a:lvl1pPr algn="l">
              <a:defRPr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B5A5D-53B1-4976-A323-8CB26CDD164A}" type="datetime1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329" y="6352514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59920F93-188D-4DD2-9BFD-2E9D2E86FCA3}" type="datetime1">
              <a:rPr lang="ko-KR" altLang="en-US" smtClean="0"/>
              <a:pPr/>
              <a:t>2024-06-15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odecogs.com/eqnedit.php?latex=%5Cbegin%7Balign*%7D%5Ctext%7Bspending%5C_habit%5C_ratio%7D%20%26%3D%20%5Ctext%7Brevolv%5C_bal%5C_score%7D%20%5Ctimes%200.25%20%5C%5C%26%5Cquad%20%2B%20%5Ctext%7Btrans%5C_to%5C_limit%5C_score%7D%20%5Ctimes%200.3%20%5C%5C%26%5Cquad%20%2B%20%5Ctext%7Btrans%5C_change%5C_q4q1%5C_score%7D%20%5Ctimes%200.3%20%5C%5C%26%5Cquad%20%2B%20%5Ctext%7Btrans%5C_to%5C_age%5C_score%7D%20%5Ctimes%200.15%5Cend%7Balign*%7D#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begin%7Balign*%7D%5Ctext%7Bmain%5C_card%5C_score%7D%20%26%3D%20%5Ctext%7Bcard%5C_category%5C_score%7D%20%5Ctimes%200.4%20%5C%5C%26%5Cquad%20%2B%20%5Ctext%7Bmonths%5C_inactive%5C_score%7D%20%5Ctimes%200.25%20%5C%5C%26%5Cquad%20%2B%20%5Ctext%7Bincome%5C_trans%5C_score%7D%20%5Ctimes%200.35%5Cend%7Balign*%7D#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begin%7Balign*%7D%5Ctext%7Bfinancial%5C_literacy%5C_score%7D%20%26%3D%20%5Ctext%7Bage%5C_product%5C_score%7D%20%5Ctimes%200.3%20%5C%5C%26%5Cquad%20%2B%20%20%5Ctext%7Beducation%5C_level%5C_score%7D%20%5Ctimes%200.2%20%5C%5C%26%5Cquad%20%2B%20%20%5Ctext%7Bcontact%5C_score%7D%20%5Ctimes%200.2%20%5C%5C%26%5Cquad%20%2B%20%5Ctext%7Bincome%5C_card%5C_score%7D%20%5Ctimes%200.3%5Cend%7Balign*%7D#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begin%7Balign*%7D%5Ctext%7Bvaluable%5C_customer%5C_score%7D%20%26%3D%20%5Ctext%7Btotal%5C_trans%5C_amt%5C_score%7D%20%5Ctimes%200.3%20%5C%5C%26%5Cquad%20%2B%20%5Ctext%7Bdependent%5C_count%5C_score%7D%20%5Ctimes%200.15%20%5C%5C%26%5Cquad%20%2B%20%5Ctext%7Bspent%5C_amt%5C_score%7D%20%5Ctimes%200.2%20%5C%5C%26%5Cquad%20%2B%20%5Ctext%7Bcard%5C_balance%5C_score%7D%20%5Ctimes%200.2%20%5C%5C%26%5Cquad%20%2B%20%5Ctext%7Brevolving%5C_trans%5C_score%7D%20%5Ctimes%200.15%5Cend%7Balign*%7D#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2203159" y="2398775"/>
            <a:ext cx="7718780" cy="1968116"/>
            <a:chOff x="2203159" y="2331098"/>
            <a:chExt cx="7718780" cy="19681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2203159" y="3283551"/>
              <a:ext cx="771878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신용카드 데이터를 활용한</a:t>
              </a:r>
              <a:endParaRPr lang="en-US" altLang="ko-KR" sz="20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  <a:p>
              <a:pPr algn="ctr"/>
              <a:r>
                <a:rPr lang="ko-KR" altLang="en-US" sz="4000" dirty="0">
                  <a:solidFill>
                    <a:schemeClr val="accent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이탈 요인 분석 및 고객 유치 방안 도모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D9C1B5-009C-3561-3C26-BD000D90613E}"/>
              </a:ext>
            </a:extLst>
          </p:cNvPr>
          <p:cNvSpPr txBox="1"/>
          <p:nvPr/>
        </p:nvSpPr>
        <p:spPr>
          <a:xfrm>
            <a:off x="89210" y="99950"/>
            <a:ext cx="2890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TEAM </a:t>
            </a:r>
            <a:r>
              <a:rPr lang="ko-KR" altLang="en-US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임정 </a:t>
            </a:r>
            <a:r>
              <a:rPr lang="en-US" altLang="ko-KR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1</a:t>
            </a:r>
            <a:r>
              <a:rPr lang="ko-KR" altLang="en-US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조</a:t>
            </a:r>
            <a:r>
              <a:rPr lang="en-US" altLang="ko-KR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    </a:t>
            </a:r>
            <a:r>
              <a:rPr lang="ko-KR" altLang="en-US" sz="1100" dirty="0" err="1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김희령</a:t>
            </a:r>
            <a:r>
              <a:rPr lang="ko-KR" altLang="en-US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 </a:t>
            </a:r>
            <a:r>
              <a:rPr lang="en-US" altLang="ko-KR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| </a:t>
            </a:r>
            <a:r>
              <a:rPr lang="ko-KR" altLang="en-US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오수연 </a:t>
            </a:r>
            <a:r>
              <a:rPr lang="en-US" altLang="ko-KR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| </a:t>
            </a:r>
            <a:r>
              <a:rPr lang="ko-KR" altLang="en-US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황석준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7033E-F1BC-14BD-500F-1BBD25C3859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8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35934" y="3422159"/>
            <a:ext cx="3320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가설 설정</a:t>
            </a:r>
          </a:p>
        </p:txBody>
      </p:sp>
    </p:spTree>
    <p:extLst>
      <p:ext uri="{BB962C8B-B14F-4D97-AF65-F5344CB8AC3E}">
        <p14:creationId xmlns:p14="http://schemas.microsoft.com/office/powerpoint/2010/main" val="349567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F09F-25CF-3F0C-30FD-20022F2FEB53}"/>
              </a:ext>
            </a:extLst>
          </p:cNvPr>
          <p:cNvSpPr txBox="1"/>
          <p:nvPr/>
        </p:nvSpPr>
        <p:spPr>
          <a:xfrm>
            <a:off x="854928" y="109284"/>
            <a:ext cx="1896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가설 설정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54836-DC28-5A79-3C1B-BF0A3DBE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8" y="974922"/>
            <a:ext cx="6203252" cy="535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FE32B0-7C55-C9AA-EB18-E18288725BF7}"/>
              </a:ext>
            </a:extLst>
          </p:cNvPr>
          <p:cNvSpPr/>
          <p:nvPr/>
        </p:nvSpPr>
        <p:spPr>
          <a:xfrm>
            <a:off x="1733006" y="1463040"/>
            <a:ext cx="298994" cy="4174305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11DC26-654F-AD7D-BA3F-FC65BDF93438}"/>
              </a:ext>
            </a:extLst>
          </p:cNvPr>
          <p:cNvSpPr/>
          <p:nvPr/>
        </p:nvSpPr>
        <p:spPr>
          <a:xfrm>
            <a:off x="2164081" y="1889760"/>
            <a:ext cx="298994" cy="374758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78DDD-28A8-0B4B-570C-D8CB483C5114}"/>
              </a:ext>
            </a:extLst>
          </p:cNvPr>
          <p:cNvSpPr txBox="1"/>
          <p:nvPr/>
        </p:nvSpPr>
        <p:spPr>
          <a:xfrm>
            <a:off x="6908800" y="1305341"/>
            <a:ext cx="50165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히트맵을</a:t>
            </a:r>
            <a:r>
              <a:rPr lang="ko-KR" altLang="en-US" dirty="0"/>
              <a:t> 기준으로 상관관계 높은 칼럼 활용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-226797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고객 사용 내역</a:t>
            </a:r>
            <a:endParaRPr lang="ko-KR" altLang="en-US" sz="1600" b="0" dirty="0">
              <a:effectLst/>
            </a:endParaRP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상품을 자주 구매하는 사람은 카드를 유지할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부채를 많이 보유한 사람은 이탈할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보유한 상품 수가 적을수록 이탈할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indent="-226797" rtl="0">
              <a:spcBef>
                <a:spcPts val="0"/>
              </a:spcBef>
              <a:spcAft>
                <a:spcPts val="0"/>
              </a:spcAft>
            </a:pPr>
            <a:br>
              <a:rPr lang="ko-KR" altLang="en-US" sz="1600" b="0" dirty="0">
                <a:effectLst/>
              </a:rPr>
            </a:b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② 인구통계변수</a:t>
            </a:r>
            <a:endParaRPr lang="ko-KR" altLang="en-US" sz="1600" b="0" dirty="0">
              <a:effectLst/>
            </a:endParaRP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나이 대비 유지 개월 수가 높을수록 카드를 유지할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나이가 많다면 한도 대비 사용 금액이 적을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나이가 적으면 적을수록 이탈할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부양가족 수가 많으면 카드를 유지할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71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8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925633" y="3422159"/>
            <a:ext cx="8340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고객 사용 내역 기반 분석</a:t>
            </a:r>
          </a:p>
        </p:txBody>
      </p:sp>
    </p:spTree>
    <p:extLst>
      <p:ext uri="{BB962C8B-B14F-4D97-AF65-F5344CB8AC3E}">
        <p14:creationId xmlns:p14="http://schemas.microsoft.com/office/powerpoint/2010/main" val="238214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F71935-73CA-FC1A-EAAB-61D8F8438F30}"/>
              </a:ext>
            </a:extLst>
          </p:cNvPr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571B41-C67D-0766-588C-561AE8C096C4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2BB7B2-FC72-1D7C-610A-51A784ACBB62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C81251-5CBD-5686-8AFE-64B1C5D90419}"/>
              </a:ext>
            </a:extLst>
          </p:cNvPr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712976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9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925635" y="3422159"/>
            <a:ext cx="8340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인구 통계 변수 기반 분석</a:t>
            </a:r>
          </a:p>
        </p:txBody>
      </p:sp>
    </p:spTree>
    <p:extLst>
      <p:ext uri="{BB962C8B-B14F-4D97-AF65-F5344CB8AC3E}">
        <p14:creationId xmlns:p14="http://schemas.microsoft.com/office/powerpoint/2010/main" val="954481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8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762402" y="3422159"/>
            <a:ext cx="6667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가설 기반 컬럼 제작</a:t>
            </a:r>
          </a:p>
        </p:txBody>
      </p:sp>
    </p:spTree>
    <p:extLst>
      <p:ext uri="{BB962C8B-B14F-4D97-AF65-F5344CB8AC3E}">
        <p14:creationId xmlns:p14="http://schemas.microsoft.com/office/powerpoint/2010/main" val="1874047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Spending Habit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Main Card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1924711" y="4220857"/>
            <a:ext cx="2631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Financial Literacy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491042" y="4220857"/>
            <a:ext cx="2895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Valuable Customer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685800" y="2208974"/>
            <a:ext cx="3582712" cy="10230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소비 습관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데이터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얼마나 현명하게 소비를 하는지를 나타냄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낮을수록 좋은 소비습관을 가짐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BADCC-2CF3-FFF0-371C-F40C9340B067}"/>
              </a:ext>
            </a:extLst>
          </p:cNvPr>
          <p:cNvSpPr txBox="1"/>
          <p:nvPr/>
        </p:nvSpPr>
        <p:spPr>
          <a:xfrm>
            <a:off x="6385914" y="2208974"/>
            <a:ext cx="4805803" cy="10230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</a:rPr>
              <a:t>메인 카드 </a:t>
            </a:r>
            <a:r>
              <a:rPr lang="ko-KR" altLang="en-US" sz="1400" dirty="0">
                <a:solidFill>
                  <a:srgbClr val="000000"/>
                </a:solidFill>
              </a:rPr>
              <a:t>데이터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고객이 해당 카드를 메인 카드로 사용하고 있는지를 나타냄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메인 카드일 확률을 백분율로 나타냄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85B02-23E3-43D2-16A3-BE9094A83F15}"/>
              </a:ext>
            </a:extLst>
          </p:cNvPr>
          <p:cNvSpPr txBox="1"/>
          <p:nvPr/>
        </p:nvSpPr>
        <p:spPr>
          <a:xfrm>
            <a:off x="668623" y="5080648"/>
            <a:ext cx="4449936" cy="10230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금융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effectLst/>
              </a:rPr>
              <a:t>리터런시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데이터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고객이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금융에 대해 얼마나 이해하고 있는지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를 나타냄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높을수록 금융에 높은 이해도를 가짐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EFA49-281B-3993-9A77-25EF1B4747CB}"/>
              </a:ext>
            </a:extLst>
          </p:cNvPr>
          <p:cNvSpPr txBox="1"/>
          <p:nvPr/>
        </p:nvSpPr>
        <p:spPr>
          <a:xfrm>
            <a:off x="6367958" y="5080647"/>
            <a:ext cx="4094069" cy="10230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우량 고객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데이터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기업에 고객이 </a:t>
            </a:r>
            <a:r>
              <a:rPr lang="ko-KR" altLang="en-US" sz="1400" b="1" dirty="0">
                <a:solidFill>
                  <a:srgbClr val="000000"/>
                </a:solidFill>
              </a:rPr>
              <a:t>얼마나 가치를 가지는지</a:t>
            </a:r>
            <a:r>
              <a:rPr lang="ko-KR" altLang="en-US" sz="1400" dirty="0">
                <a:solidFill>
                  <a:srgbClr val="000000"/>
                </a:solidFill>
              </a:rPr>
              <a:t>를 나타냄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높을수록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</a:rPr>
              <a:t>고가치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 고객임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59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Spending Habit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Main Card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1924711" y="4220857"/>
            <a:ext cx="2631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Financial Literacy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491042" y="4220857"/>
            <a:ext cx="2895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Valuable Customer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685800" y="2047391"/>
            <a:ext cx="3350276" cy="134620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</a:rPr>
              <a:t>리볼빙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 잔액이 많다면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-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신용 한도 대비 거래 금액이 많다면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 -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나이가 어리면서 높은 금액을 쓴다면 </a:t>
            </a:r>
            <a:r>
              <a:rPr lang="en-US" altLang="ko-KR" sz="1400" dirty="0">
                <a:solidFill>
                  <a:srgbClr val="000000"/>
                </a:solidFill>
              </a:rPr>
              <a:t>-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분기별 소비 금액이 일정하다면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BADCC-2CF3-FFF0-371C-F40C9340B067}"/>
              </a:ext>
            </a:extLst>
          </p:cNvPr>
          <p:cNvSpPr txBox="1"/>
          <p:nvPr/>
        </p:nvSpPr>
        <p:spPr>
          <a:xfrm>
            <a:off x="6385914" y="2208974"/>
            <a:ext cx="3072957" cy="10230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카드의 등급이 높다면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비활성화된 기간이 길다면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–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소득에 비해 결제 금액이 높다면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85B02-23E3-43D2-16A3-BE9094A83F15}"/>
              </a:ext>
            </a:extLst>
          </p:cNvPr>
          <p:cNvSpPr txBox="1"/>
          <p:nvPr/>
        </p:nvSpPr>
        <p:spPr>
          <a:xfrm>
            <a:off x="668623" y="4919065"/>
            <a:ext cx="3383940" cy="134620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나이가 어리고 보유한 상품이 많다면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최종학력이 높다면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은행 방문 횟수가 많다면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소득 범위대비 카드의 등급이 높다면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EFA49-281B-3993-9A77-25EF1B4747CB}"/>
              </a:ext>
            </a:extLst>
          </p:cNvPr>
          <p:cNvSpPr txBox="1"/>
          <p:nvPr/>
        </p:nvSpPr>
        <p:spPr>
          <a:xfrm>
            <a:off x="6367958" y="4757481"/>
            <a:ext cx="3584315" cy="166936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총 거래 금액이 높다면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부양가족이 많다면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각 결제 건당 평균 금액이 높다면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신용 한도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–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사용 금액이 낮다면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</a:rPr>
              <a:t>리볼빙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 잔액이 적고 거래 횟수가 많다면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6139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899"/>
            <a:ext cx="5465375" cy="5104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899"/>
            <a:ext cx="5439972" cy="5104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Spending Habit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Main Card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2D32B6-763B-D011-90CC-9CF36CB3E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0" y="2180028"/>
            <a:ext cx="2300140" cy="17899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8FE8D9-0C2E-49BA-D1E6-86DC6AF1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56" y="2180029"/>
            <a:ext cx="2300139" cy="1789991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41B616-292A-5082-C51B-8C0BA0768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0" y="4128208"/>
            <a:ext cx="2300140" cy="17899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6B6469A-84EF-FB5D-45AC-2AF0C4773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56" y="4128210"/>
            <a:ext cx="2300139" cy="1789991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DAA19E0-6C16-88D7-0453-5310EE9C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904" y="2180028"/>
            <a:ext cx="2300140" cy="18257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35FF106-D4D4-8145-601E-6C027036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735" y="2180028"/>
            <a:ext cx="2311471" cy="18257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AB52BCC-FF06-3B4D-AE90-23816DF6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61" y="4169302"/>
            <a:ext cx="2299883" cy="1762945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693FE69-6D36-F425-EC4F-071D8BB21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790" y="4169303"/>
            <a:ext cx="2311472" cy="1748898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17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1104900"/>
            <a:ext cx="5465375" cy="5104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1104899"/>
            <a:ext cx="5439972" cy="51043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129977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129977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1924711" y="1418527"/>
            <a:ext cx="2631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Financial Literacy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491042" y="1418527"/>
            <a:ext cx="2895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Valuable Customer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64EE273-6986-4A92-39C9-A6BC6843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516" y="2180028"/>
            <a:ext cx="2298967" cy="17899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18F4B8-B457-C77F-46FD-19BD894E8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7542" y="2180029"/>
            <a:ext cx="2298966" cy="1789991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B95C20A-35ED-DAF1-E0F8-A75B72E0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6387" y="4183350"/>
            <a:ext cx="3497797" cy="1748897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56BA4200-1570-6749-C6E7-D77C22676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04904" y="2197472"/>
            <a:ext cx="2300140" cy="1790904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E57A8DC9-051B-C0A9-1247-CE8B946E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3735" y="2193060"/>
            <a:ext cx="2311471" cy="1799727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6C7BD742-8320-531C-1EDD-E9544517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2988" y="4169302"/>
            <a:ext cx="2264229" cy="1762945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B2A675E5-1658-DAFC-5DBF-0B2110C1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01432" y="4169303"/>
            <a:ext cx="2246188" cy="1748898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D395CBED-7459-4169-1B90-AFE56BC24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72600" y="2841565"/>
            <a:ext cx="2862072" cy="2256908"/>
          </a:xfrm>
          <a:prstGeom prst="rect">
            <a:avLst/>
          </a:prstGeom>
          <a:noFill/>
          <a:effectLst>
            <a:outerShdw blurRad="520700" sx="120000" sy="120000" algn="ctr" rotWithShape="0">
              <a:schemeClr val="tx2">
                <a:lumMod val="75000"/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4">
            <a:extLst>
              <a:ext uri="{FF2B5EF4-FFF2-40B4-BE49-F238E27FC236}">
                <a16:creationId xmlns:a16="http://schemas.microsoft.com/office/drawing/2014/main" id="{8B0FBD63-A16E-6C7B-0080-5F5F5B5D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74008" y="2841565"/>
            <a:ext cx="2862072" cy="2256908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25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Contents</a:t>
            </a:r>
            <a:endParaRPr lang="ko-KR" altLang="en-US" sz="2000" b="1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21468-E0EB-C851-620C-B26C7964B630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C3D05D-D449-C2E5-3759-35CDD8D177D2}"/>
              </a:ext>
            </a:extLst>
          </p:cNvPr>
          <p:cNvSpPr/>
          <p:nvPr/>
        </p:nvSpPr>
        <p:spPr>
          <a:xfrm>
            <a:off x="892098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 </a:t>
            </a:r>
            <a:r>
              <a:rPr lang="ko-KR" altLang="en-US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00577-FA64-CFBF-7523-85522BBF6679}"/>
              </a:ext>
            </a:extLst>
          </p:cNvPr>
          <p:cNvSpPr/>
          <p:nvPr/>
        </p:nvSpPr>
        <p:spPr>
          <a:xfrm>
            <a:off x="892098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선정 배경 및 목표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설명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</a:t>
            </a:r>
            <a:r>
              <a:rPr lang="ko-KR" altLang="en-US" sz="1400" dirty="0" err="1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전처리</a:t>
            </a:r>
            <a:endParaRPr lang="ko-KR" altLang="en-US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978B9-7AA3-C58F-4273-946416033FCD}"/>
              </a:ext>
            </a:extLst>
          </p:cNvPr>
          <p:cNvSpPr/>
          <p:nvPr/>
        </p:nvSpPr>
        <p:spPr>
          <a:xfrm>
            <a:off x="7371276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 </a:t>
            </a:r>
            <a:r>
              <a:rPr lang="ko-KR" altLang="en-US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A03279-93A6-A5FF-2959-8AE770CD5C68}"/>
              </a:ext>
            </a:extLst>
          </p:cNvPr>
          <p:cNvSpPr/>
          <p:nvPr/>
        </p:nvSpPr>
        <p:spPr>
          <a:xfrm>
            <a:off x="7371276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결론 및 기대효과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참여자 정보 및 기여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참고문헌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4444A4-04BD-A98E-5DFF-BEDA35DD55C7}"/>
              </a:ext>
            </a:extLst>
          </p:cNvPr>
          <p:cNvSpPr/>
          <p:nvPr/>
        </p:nvSpPr>
        <p:spPr>
          <a:xfrm>
            <a:off x="4131687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 </a:t>
            </a:r>
            <a:r>
              <a:rPr lang="ko-KR" altLang="en-US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A407AC-CB81-FD4A-E8FB-31B4F3423721}"/>
              </a:ext>
            </a:extLst>
          </p:cNvPr>
          <p:cNvSpPr/>
          <p:nvPr/>
        </p:nvSpPr>
        <p:spPr>
          <a:xfrm>
            <a:off x="4131687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가설 설정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고객 사용 내역 기반 분석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인구 통계 변수 기반 분석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가설 기반 컬럼 제작과 분석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808930" y="2594359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+mj-ea"/>
                <a:ea typeface="+mj-ea"/>
              </a:rPr>
              <a:t>소비습관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hlinkClick r:id="rId2"/>
            <a:extLst>
              <a:ext uri="{FF2B5EF4-FFF2-40B4-BE49-F238E27FC236}">
                <a16:creationId xmlns:a16="http://schemas.microsoft.com/office/drawing/2014/main" id="{881D8B3F-489F-3436-35FB-ADF405D3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07" y="3525716"/>
            <a:ext cx="40290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409" y="1953357"/>
            <a:ext cx="3717484" cy="2951285"/>
          </a:xfrm>
          <a:prstGeom prst="rect">
            <a:avLst/>
          </a:prstGeom>
          <a:noFill/>
          <a:effectLst>
            <a:outerShdw dist="63500" dir="27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8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808930" y="2594359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6"/>
                </a:solidFill>
                <a:latin typeface="+mj-ea"/>
                <a:ea typeface="+mj-ea"/>
              </a:rPr>
              <a:t>메인카드</a:t>
            </a:r>
            <a:endParaRPr lang="ko-KR" altLang="en-US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7409" y="1979733"/>
            <a:ext cx="3717484" cy="2898533"/>
          </a:xfrm>
          <a:prstGeom prst="rect">
            <a:avLst/>
          </a:prstGeom>
          <a:noFill/>
          <a:effectLst>
            <a:outerShdw dist="63500" dir="27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/>
            <a:extLst>
              <a:ext uri="{FF2B5EF4-FFF2-40B4-BE49-F238E27FC236}">
                <a16:creationId xmlns:a16="http://schemas.microsoft.com/office/drawing/2014/main" id="{B146B213-4D21-48CA-D2EB-870694712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656" y="3525716"/>
            <a:ext cx="3609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00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808930" y="2594359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+mj-ea"/>
                <a:ea typeface="+mj-ea"/>
              </a:rPr>
              <a:t>금융 </a:t>
            </a:r>
            <a:r>
              <a:rPr lang="ko-KR" altLang="en-US" dirty="0" err="1">
                <a:solidFill>
                  <a:schemeClr val="accent6"/>
                </a:solidFill>
                <a:latin typeface="+mj-ea"/>
                <a:ea typeface="+mj-ea"/>
              </a:rPr>
              <a:t>리터러시</a:t>
            </a:r>
            <a:endParaRPr lang="ko-KR" altLang="en-US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7409" y="1955606"/>
            <a:ext cx="3717484" cy="2946786"/>
          </a:xfrm>
          <a:prstGeom prst="rect">
            <a:avLst/>
          </a:prstGeom>
          <a:noFill/>
          <a:effectLst>
            <a:outerShdw dist="63500" dir="27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A37BE2F4-7F03-FE30-A415-B7F7436A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94" y="3525716"/>
            <a:ext cx="3924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808930" y="2594359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+mj-ea"/>
                <a:ea typeface="+mj-ea"/>
              </a:rPr>
              <a:t>우량고객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7409" y="1973740"/>
            <a:ext cx="3717484" cy="2910518"/>
          </a:xfrm>
          <a:prstGeom prst="rect">
            <a:avLst/>
          </a:prstGeom>
          <a:noFill/>
          <a:effectLst>
            <a:outerShdw dist="63500" dir="2700000" algn="tl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AD0DD89E-9D6A-A5BE-D146-20640179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32" y="3525716"/>
            <a:ext cx="4238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1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48AAB-B267-005D-6753-9D7A3A47FEC5}"/>
              </a:ext>
            </a:extLst>
          </p:cNvPr>
          <p:cNvSpPr txBox="1"/>
          <p:nvPr/>
        </p:nvSpPr>
        <p:spPr>
          <a:xfrm>
            <a:off x="1235650" y="2423558"/>
            <a:ext cx="660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lt"/>
                <a:ea typeface="+mj-ea"/>
              </a:rPr>
              <a:t>제작 컬럼 활용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8939E4-E44A-8FCE-3151-75092710D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8" y="1444495"/>
            <a:ext cx="4435956" cy="3969010"/>
          </a:xfrm>
          <a:prstGeom prst="rect">
            <a:avLst/>
          </a:prstGeom>
          <a:noFill/>
          <a:effectLst>
            <a:outerShdw dist="63500" dir="2700000" algn="tl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622BE-4AC1-19E1-156E-F0CBF91EA02B}"/>
              </a:ext>
            </a:extLst>
          </p:cNvPr>
          <p:cNvSpPr txBox="1"/>
          <p:nvPr/>
        </p:nvSpPr>
        <p:spPr>
          <a:xfrm>
            <a:off x="1235650" y="3353588"/>
            <a:ext cx="4815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009900"/>
                </a:solidFill>
              </a:rPr>
              <a:t>‘Green card’ </a:t>
            </a:r>
            <a:r>
              <a:rPr lang="ko-KR" altLang="en-US" sz="1400" dirty="0"/>
              <a:t>주요 타겟층 설정</a:t>
            </a:r>
            <a:r>
              <a:rPr lang="en-US" altLang="ko-KR" sz="1400" dirty="0"/>
              <a:t>.</a:t>
            </a:r>
          </a:p>
          <a:p>
            <a:endParaRPr lang="en-US" altLang="ko-KR" sz="1000" dirty="0"/>
          </a:p>
          <a:p>
            <a:pPr>
              <a:lnSpc>
                <a:spcPct val="200000"/>
              </a:lnSpc>
            </a:pPr>
            <a:r>
              <a:rPr lang="en-US" altLang="ko-KR" sz="1400" b="1" dirty="0">
                <a:solidFill>
                  <a:srgbClr val="009900"/>
                </a:solidFill>
              </a:rPr>
              <a:t>Green card</a:t>
            </a:r>
            <a:r>
              <a:rPr lang="ko-KR" altLang="en-US" sz="1400" b="1" dirty="0"/>
              <a:t>란</a:t>
            </a:r>
            <a:r>
              <a:rPr lang="en-US" altLang="ko-KR" sz="1400" b="1" dirty="0"/>
              <a:t>?</a:t>
            </a:r>
          </a:p>
          <a:p>
            <a:r>
              <a:rPr lang="ko-KR" altLang="en-US" sz="1400" dirty="0"/>
              <a:t>소비 습관 개선을 위한 카드상품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기존의 ‘</a:t>
            </a:r>
            <a:r>
              <a:rPr lang="en-US" altLang="ko-KR" sz="1400" dirty="0"/>
              <a:t>Blue card’</a:t>
            </a:r>
            <a:r>
              <a:rPr lang="ko-KR" altLang="en-US" sz="1400" dirty="0"/>
              <a:t>와 ‘</a:t>
            </a:r>
            <a:r>
              <a:rPr lang="en-US" altLang="ko-KR" sz="1400" dirty="0"/>
              <a:t>Silver card’</a:t>
            </a:r>
            <a:r>
              <a:rPr lang="ko-KR" altLang="en-US" sz="1400" dirty="0"/>
              <a:t>의 중간에 위치하는 상품이다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BE7072-3197-5865-C743-07D1542F3B5C}"/>
              </a:ext>
            </a:extLst>
          </p:cNvPr>
          <p:cNvCxnSpPr>
            <a:cxnSpLocks/>
          </p:cNvCxnSpPr>
          <p:nvPr/>
        </p:nvCxnSpPr>
        <p:spPr>
          <a:xfrm>
            <a:off x="854928" y="2445393"/>
            <a:ext cx="0" cy="22131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10793" y="2505670"/>
            <a:ext cx="1970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8" y="3422159"/>
            <a:ext cx="1646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590701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0001" y="2505670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233683" y="3422159"/>
            <a:ext cx="57246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결론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173533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0001" y="2505670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762400" y="3422159"/>
            <a:ext cx="6667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참여자 정보 및 기여</a:t>
            </a:r>
          </a:p>
        </p:txBody>
      </p:sp>
    </p:spTree>
    <p:extLst>
      <p:ext uri="{BB962C8B-B14F-4D97-AF65-F5344CB8AC3E}">
        <p14:creationId xmlns:p14="http://schemas.microsoft.com/office/powerpoint/2010/main" val="423746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0001" y="2505670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541731" y="3422159"/>
            <a:ext cx="3108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445455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8BA8753-4027-5321-A8D3-0E69CFB900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F39FCE-CF38-E46F-D675-C174DA62E8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D20442-6BE9-9A47-CBDA-BE0CFC989A5B}"/>
              </a:ext>
            </a:extLst>
          </p:cNvPr>
          <p:cNvGrpSpPr/>
          <p:nvPr/>
        </p:nvGrpSpPr>
        <p:grpSpPr>
          <a:xfrm>
            <a:off x="2601022" y="2312055"/>
            <a:ext cx="6967654" cy="2256192"/>
            <a:chOff x="1997926" y="2118733"/>
            <a:chExt cx="8196147" cy="26539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B3C418-A940-74C1-6EC8-EC7BF6652620}"/>
                </a:ext>
              </a:extLst>
            </p:cNvPr>
            <p:cNvSpPr/>
            <p:nvPr/>
          </p:nvSpPr>
          <p:spPr>
            <a:xfrm>
              <a:off x="1997926" y="2118733"/>
              <a:ext cx="8196147" cy="26539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22D84-595C-F37A-1D57-57CCE0850963}"/>
                </a:ext>
              </a:extLst>
            </p:cNvPr>
            <p:cNvSpPr txBox="1"/>
            <p:nvPr/>
          </p:nvSpPr>
          <p:spPr>
            <a:xfrm>
              <a:off x="4536396" y="2609486"/>
              <a:ext cx="3119216" cy="1701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spc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Q&amp;A</a:t>
              </a:r>
              <a:endParaRPr lang="ko-KR" altLang="en-US" sz="8800" spc="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A922E5-2D9E-45CE-BCB2-D63C8E9DA3C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97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78119" y="2505670"/>
            <a:ext cx="1835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907213" y="3422159"/>
            <a:ext cx="23775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8580A1-21B6-00FB-54CA-ABC0FDC13B49}"/>
              </a:ext>
            </a:extLst>
          </p:cNvPr>
          <p:cNvSpPr/>
          <p:nvPr/>
        </p:nvSpPr>
        <p:spPr>
          <a:xfrm>
            <a:off x="854928" y="3192069"/>
            <a:ext cx="10482145" cy="32310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396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호도법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F20C9E-647C-1FB5-E3CD-A95587481EAC}"/>
              </a:ext>
            </a:extLst>
          </p:cNvPr>
          <p:cNvGrpSpPr/>
          <p:nvPr/>
        </p:nvGrpSpPr>
        <p:grpSpPr>
          <a:xfrm>
            <a:off x="854928" y="968292"/>
            <a:ext cx="10482144" cy="2085279"/>
            <a:chOff x="854928" y="1382967"/>
            <a:chExt cx="10482144" cy="20852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F8DC59-D4B6-AA7E-E2D4-B2E9F3EECDF9}"/>
                </a:ext>
              </a:extLst>
            </p:cNvPr>
            <p:cNvSpPr/>
            <p:nvPr/>
          </p:nvSpPr>
          <p:spPr>
            <a:xfrm>
              <a:off x="854928" y="1382968"/>
              <a:ext cx="2077843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7EC1E5-8355-70E7-A4FE-C9994EAF9497}"/>
                </a:ext>
              </a:extLst>
            </p:cNvPr>
            <p:cNvSpPr/>
            <p:nvPr/>
          </p:nvSpPr>
          <p:spPr>
            <a:xfrm>
              <a:off x="4278351" y="1382967"/>
              <a:ext cx="7058721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10D6AA-90E5-86C2-7129-8929F924551E}"/>
                </a:ext>
              </a:extLst>
            </p:cNvPr>
            <p:cNvSpPr txBox="1"/>
            <p:nvPr/>
          </p:nvSpPr>
          <p:spPr>
            <a:xfrm>
              <a:off x="3368156" y="2102441"/>
              <a:ext cx="474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=</a:t>
              </a:r>
              <a:endParaRPr lang="ko-KR" altLang="en-US" sz="3600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A3ABFD-53EA-2DF8-3CFD-FF421870EA1C}"/>
                </a:ext>
              </a:extLst>
            </p:cNvPr>
            <p:cNvSpPr txBox="1"/>
            <p:nvPr/>
          </p:nvSpPr>
          <p:spPr>
            <a:xfrm>
              <a:off x="1114629" y="2240940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1</a:t>
              </a:r>
              <a:r>
                <a:rPr lang="ko-KR" altLang="en-US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도</a:t>
              </a:r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(degree, ˚)</a:t>
              </a:r>
              <a:endPara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19CB8-340F-BEA0-FEEA-55355A269E93}"/>
                </a:ext>
              </a:extLst>
            </p:cNvPr>
            <p:cNvSpPr txBox="1"/>
            <p:nvPr/>
          </p:nvSpPr>
          <p:spPr>
            <a:xfrm>
              <a:off x="6310345" y="2246731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온각</a:t>
              </a:r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(</a:t>
              </a:r>
              <a:r>
                <a:rPr lang="ko-KR" altLang="en-US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일회전각</a:t>
              </a:r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, 360˚)</a:t>
              </a:r>
              <a:r>
                <a:rPr lang="ko-KR" altLang="en-US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의 </a:t>
              </a:r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1/360</a:t>
              </a:r>
              <a:endPara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430C5F-0103-B965-6A9B-52C4F8A78EB1}"/>
              </a:ext>
            </a:extLst>
          </p:cNvPr>
          <p:cNvGrpSpPr/>
          <p:nvPr/>
        </p:nvGrpSpPr>
        <p:grpSpPr>
          <a:xfrm>
            <a:off x="1366899" y="3784538"/>
            <a:ext cx="2238662" cy="2046092"/>
            <a:chOff x="1241308" y="3974325"/>
            <a:chExt cx="2238662" cy="20460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02D17D-22F0-5076-3724-694CFC797A70}"/>
                </a:ext>
              </a:extLst>
            </p:cNvPr>
            <p:cNvSpPr/>
            <p:nvPr/>
          </p:nvSpPr>
          <p:spPr>
            <a:xfrm>
              <a:off x="1241308" y="4113559"/>
              <a:ext cx="1906858" cy="190685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C70EE91-12A9-B307-45C0-3FAC27101D5B}"/>
                </a:ext>
              </a:extLst>
            </p:cNvPr>
            <p:cNvCxnSpPr>
              <a:cxnSpLocks/>
            </p:cNvCxnSpPr>
            <p:nvPr/>
          </p:nvCxnSpPr>
          <p:spPr>
            <a:xfrm>
              <a:off x="2142627" y="5081745"/>
              <a:ext cx="1337343" cy="0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5EE157-38AB-A122-2EBF-4229F8541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3288" y="3974325"/>
              <a:ext cx="785800" cy="1092663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8FA75224-B1A0-F018-78E6-E0F46C1950C6}"/>
                </a:ext>
              </a:extLst>
            </p:cNvPr>
            <p:cNvSpPr/>
            <p:nvPr/>
          </p:nvSpPr>
          <p:spPr>
            <a:xfrm>
              <a:off x="2149582" y="4870221"/>
              <a:ext cx="342793" cy="474887"/>
            </a:xfrm>
            <a:prstGeom prst="arc">
              <a:avLst>
                <a:gd name="adj1" fmla="val 16735041"/>
                <a:gd name="adj2" fmla="val 2034166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BB4D8A-498B-DE63-A3D5-5EF7ADA8A69D}"/>
                </a:ext>
              </a:extLst>
            </p:cNvPr>
            <p:cNvSpPr txBox="1"/>
            <p:nvPr/>
          </p:nvSpPr>
          <p:spPr>
            <a:xfrm>
              <a:off x="2467350" y="466815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θ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FFF182-F384-C34C-E8A7-B8F54C403DA0}"/>
                </a:ext>
              </a:extLst>
            </p:cNvPr>
            <p:cNvSpPr txBox="1"/>
            <p:nvPr/>
          </p:nvSpPr>
          <p:spPr>
            <a:xfrm>
              <a:off x="3093815" y="4307512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r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911EC7-44B9-E24C-CA14-437A2E24BAB9}"/>
                </a:ext>
              </a:extLst>
            </p:cNvPr>
            <p:cNvSpPr txBox="1"/>
            <p:nvPr/>
          </p:nvSpPr>
          <p:spPr>
            <a:xfrm>
              <a:off x="2489623" y="5137883"/>
              <a:ext cx="469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r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FBAFDD-BCA0-21E7-FF3B-9E86C2E78EE8}"/>
              </a:ext>
            </a:extLst>
          </p:cNvPr>
          <p:cNvGrpSpPr/>
          <p:nvPr/>
        </p:nvGrpSpPr>
        <p:grpSpPr>
          <a:xfrm>
            <a:off x="4277448" y="3447388"/>
            <a:ext cx="6801230" cy="1500708"/>
            <a:chOff x="4277448" y="3974325"/>
            <a:chExt cx="6801230" cy="150070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4E74D7-6F44-8AD5-5F5C-B501B5761959}"/>
                </a:ext>
              </a:extLst>
            </p:cNvPr>
            <p:cNvSpPr/>
            <p:nvPr/>
          </p:nvSpPr>
          <p:spPr>
            <a:xfrm>
              <a:off x="4277448" y="3974325"/>
              <a:ext cx="6801230" cy="15007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30EDDC1-4D8D-CFCB-E3B9-B6688D6A96AD}"/>
                </a:ext>
              </a:extLst>
            </p:cNvPr>
            <p:cNvGrpSpPr/>
            <p:nvPr/>
          </p:nvGrpSpPr>
          <p:grpSpPr>
            <a:xfrm>
              <a:off x="6932259" y="4188776"/>
              <a:ext cx="1498019" cy="535903"/>
              <a:chOff x="5941855" y="2958604"/>
              <a:chExt cx="1498019" cy="5359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360˚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>
                      <a:latin typeface="Pretendard" panose="02000503000000020004" pitchFamily="50" charset="-127"/>
                      <a:ea typeface="Pretendard" panose="0200050300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646" y="3059783"/>
                    <a:ext cx="2372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dirty="0">
                      <a:latin typeface="Pretendard" panose="02000503000000020004" pitchFamily="50" charset="-127"/>
                      <a:ea typeface="Pretendard" panose="0200050300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646" y="3059783"/>
                    <a:ext cx="23724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256" r="-512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/>
                  <p:nvPr/>
                </p:nvSpPr>
                <p:spPr>
                  <a:xfrm>
                    <a:off x="6997189" y="2958604"/>
                    <a:ext cx="442685" cy="5227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>
                      <a:latin typeface="Pretendard" panose="02000503000000020004" pitchFamily="50" charset="-127"/>
                      <a:ea typeface="Pretendard" panose="0200050300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7189" y="2958604"/>
                    <a:ext cx="442685" cy="5227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/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=360˚</m:t>
                        </m:r>
                      </m:oMath>
                    </m:oMathPara>
                  </a14:m>
                  <a:endPara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07" r="-3321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/>
                <p:nvPr/>
              </p:nvSpPr>
              <p:spPr>
                <a:xfrm>
                  <a:off x="4505026" y="5081745"/>
                  <a:ext cx="88325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ko-KR" altLang="en-US" sz="1400" b="1" i="0">
                          <a:latin typeface="Cambria Math" panose="02040503050406030204" pitchFamily="18" charset="0"/>
                        </a:rPr>
                        <m:t>는</m:t>
                      </m:r>
                    </m:oMath>
                  </a14:m>
                  <a:r>
                    <a:rPr lang="ko-KR" altLang="en-US" sz="1400" b="1" dirty="0">
                      <a:latin typeface="Pretendard" panose="02000503000000020004" pitchFamily="50" charset="-127"/>
                      <a:ea typeface="Pretendard" panose="02000503000000020004" pitchFamily="50" charset="-127"/>
                    </a:rPr>
                    <a:t> 약 </a:t>
                  </a:r>
                  <a:r>
                    <a:rPr lang="en-US" altLang="ko-KR" sz="1400" b="1" dirty="0">
                      <a:latin typeface="Pretendard" panose="02000503000000020004" pitchFamily="50" charset="-127"/>
                      <a:ea typeface="Pretendard" panose="02000503000000020004" pitchFamily="50" charset="-127"/>
                    </a:rPr>
                    <a:t>3.14</a:t>
                  </a:r>
                  <a:endParaRPr lang="ko-KR" altLang="en-US" sz="1400" b="1" dirty="0">
                    <a:latin typeface="Pretendard" panose="02000503000000020004" pitchFamily="50" charset="-127"/>
                    <a:ea typeface="Pretendard" panose="02000503000000020004" pitchFamily="50" charset="-127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026" y="5081745"/>
                  <a:ext cx="88325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4828" t="-25000" r="-11724" b="-47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4BE2511-1DB2-5FB9-1370-058D5774DC78}"/>
              </a:ext>
            </a:extLst>
          </p:cNvPr>
          <p:cNvSpPr txBox="1"/>
          <p:nvPr/>
        </p:nvSpPr>
        <p:spPr>
          <a:xfrm>
            <a:off x="4332994" y="5161372"/>
            <a:ext cx="4405373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중심각의 크기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(θ)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는 호의 길이에 비례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특별히 혼돈의 우려가 없다면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, rad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단위 생략가능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각도는 근본적으로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무차원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81E17CF-D31D-B8FC-A911-7825616BC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466313"/>
              </p:ext>
            </p:extLst>
          </p:nvPr>
        </p:nvGraphicFramePr>
        <p:xfrm>
          <a:off x="854928" y="1261843"/>
          <a:ext cx="10568569" cy="4904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327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다이어그램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B5EB0EC-1CF4-D99E-4562-C39E45DEE756}"/>
              </a:ext>
            </a:extLst>
          </p:cNvPr>
          <p:cNvSpPr/>
          <p:nvPr/>
        </p:nvSpPr>
        <p:spPr>
          <a:xfrm>
            <a:off x="4568283" y="1170877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D35E277-C8BD-2A8D-6A88-598CA25114C8}"/>
              </a:ext>
            </a:extLst>
          </p:cNvPr>
          <p:cNvSpPr/>
          <p:nvPr/>
        </p:nvSpPr>
        <p:spPr>
          <a:xfrm>
            <a:off x="3326780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9960A1-6874-E45D-CD3B-B2B30BCB537C}"/>
              </a:ext>
            </a:extLst>
          </p:cNvPr>
          <p:cNvSpPr/>
          <p:nvPr/>
        </p:nvSpPr>
        <p:spPr>
          <a:xfrm>
            <a:off x="5809786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A36FD-D036-B453-E16D-948AF5E0A10C}"/>
              </a:ext>
            </a:extLst>
          </p:cNvPr>
          <p:cNvSpPr txBox="1"/>
          <p:nvPr/>
        </p:nvSpPr>
        <p:spPr>
          <a:xfrm>
            <a:off x="5173311" y="2419813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075F6-BC69-8347-FCF0-EE6E440AC838}"/>
              </a:ext>
            </a:extLst>
          </p:cNvPr>
          <p:cNvSpPr txBox="1"/>
          <p:nvPr/>
        </p:nvSpPr>
        <p:spPr>
          <a:xfrm>
            <a:off x="3645595" y="4767670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A6556-1213-BC54-5C03-1BD90D2DC3F9}"/>
              </a:ext>
            </a:extLst>
          </p:cNvPr>
          <p:cNvSpPr txBox="1"/>
          <p:nvPr/>
        </p:nvSpPr>
        <p:spPr>
          <a:xfrm>
            <a:off x="6633267" y="4767670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54888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396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흐름도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2451A-E7CE-9C04-DAD6-C16E4CA7F039}"/>
              </a:ext>
            </a:extLst>
          </p:cNvPr>
          <p:cNvSpPr/>
          <p:nvPr/>
        </p:nvSpPr>
        <p:spPr>
          <a:xfrm>
            <a:off x="888335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9F90A6-D267-67FA-E467-6B746B42BCD5}"/>
              </a:ext>
            </a:extLst>
          </p:cNvPr>
          <p:cNvSpPr/>
          <p:nvPr/>
        </p:nvSpPr>
        <p:spPr>
          <a:xfrm>
            <a:off x="4585956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9C5A58-2758-C56E-2473-FBE15AFC1C8E}"/>
              </a:ext>
            </a:extLst>
          </p:cNvPr>
          <p:cNvSpPr/>
          <p:nvPr/>
        </p:nvSpPr>
        <p:spPr>
          <a:xfrm>
            <a:off x="8283577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38F1A-6EC8-BC0D-BE2D-C0B877F7C45A}"/>
              </a:ext>
            </a:extLst>
          </p:cNvPr>
          <p:cNvSpPr txBox="1"/>
          <p:nvPr/>
        </p:nvSpPr>
        <p:spPr>
          <a:xfrm>
            <a:off x="4070100" y="356183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&gt;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508CA-27E8-FCF4-E262-1FE16A1C29E1}"/>
              </a:ext>
            </a:extLst>
          </p:cNvPr>
          <p:cNvSpPr txBox="1"/>
          <p:nvPr/>
        </p:nvSpPr>
        <p:spPr>
          <a:xfrm>
            <a:off x="7767722" y="356183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&gt;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657328-6397-5168-BF32-1AA5F8B32000}"/>
              </a:ext>
            </a:extLst>
          </p:cNvPr>
          <p:cNvSpPr/>
          <p:nvPr/>
        </p:nvSpPr>
        <p:spPr>
          <a:xfrm>
            <a:off x="11430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EE4A71-9C37-611F-20B9-360FE8CF3CFE}"/>
              </a:ext>
            </a:extLst>
          </p:cNvPr>
          <p:cNvSpPr/>
          <p:nvPr/>
        </p:nvSpPr>
        <p:spPr>
          <a:xfrm>
            <a:off x="48387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0CA93C-237E-85DB-7C7B-2852740A2FAA}"/>
              </a:ext>
            </a:extLst>
          </p:cNvPr>
          <p:cNvSpPr/>
          <p:nvPr/>
        </p:nvSpPr>
        <p:spPr>
          <a:xfrm>
            <a:off x="85344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5CC070-9703-5CF7-1FFE-227328EAF96E}"/>
              </a:ext>
            </a:extLst>
          </p:cNvPr>
          <p:cNvSpPr txBox="1"/>
          <p:nvPr/>
        </p:nvSpPr>
        <p:spPr>
          <a:xfrm>
            <a:off x="1961192" y="322894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4E2C9-EA24-A556-1DB4-0375D958ED1E}"/>
              </a:ext>
            </a:extLst>
          </p:cNvPr>
          <p:cNvSpPr txBox="1"/>
          <p:nvPr/>
        </p:nvSpPr>
        <p:spPr>
          <a:xfrm>
            <a:off x="5671845" y="322894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BAB11-08A3-C8FC-F25C-82259276DD80}"/>
              </a:ext>
            </a:extLst>
          </p:cNvPr>
          <p:cNvSpPr txBox="1"/>
          <p:nvPr/>
        </p:nvSpPr>
        <p:spPr>
          <a:xfrm>
            <a:off x="9382498" y="322894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BF350-60C2-6B6F-75DC-2128101B9432}"/>
              </a:ext>
            </a:extLst>
          </p:cNvPr>
          <p:cNvSpPr txBox="1"/>
          <p:nvPr/>
        </p:nvSpPr>
        <p:spPr>
          <a:xfrm>
            <a:off x="1391049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0FCA1-E961-94E3-31AE-C9DF088A3BAD}"/>
              </a:ext>
            </a:extLst>
          </p:cNvPr>
          <p:cNvSpPr txBox="1"/>
          <p:nvPr/>
        </p:nvSpPr>
        <p:spPr>
          <a:xfrm>
            <a:off x="5112183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C39FB-07BF-CE2E-1425-A52D5A37AD42}"/>
              </a:ext>
            </a:extLst>
          </p:cNvPr>
          <p:cNvSpPr txBox="1"/>
          <p:nvPr/>
        </p:nvSpPr>
        <p:spPr>
          <a:xfrm>
            <a:off x="8833317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47958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95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두 가지를 비교하기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2227192" y="5491354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설명을 입력하세요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7929241" y="54913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설명을 입력하세요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1362212"/>
            <a:ext cx="5038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두 가지 내용을 포괄하는 내용을 입력하세요</a:t>
            </a:r>
            <a:r>
              <a:rPr lang="en-US" altLang="ko-KR" sz="24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2400" spc="-15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742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102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절차를 설명하기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414B7-2918-B04A-E7A4-DEB9EBD51E17}"/>
              </a:ext>
            </a:extLst>
          </p:cNvPr>
          <p:cNvSpPr/>
          <p:nvPr/>
        </p:nvSpPr>
        <p:spPr>
          <a:xfrm>
            <a:off x="854928" y="137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DDFEEE-A1B3-48BB-E114-1B12CA4EBD88}"/>
              </a:ext>
            </a:extLst>
          </p:cNvPr>
          <p:cNvSpPr/>
          <p:nvPr/>
        </p:nvSpPr>
        <p:spPr>
          <a:xfrm>
            <a:off x="2095500" y="137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58FFE7-99F4-40BB-2509-3AB72B25123A}"/>
              </a:ext>
            </a:extLst>
          </p:cNvPr>
          <p:cNvSpPr/>
          <p:nvPr/>
        </p:nvSpPr>
        <p:spPr>
          <a:xfrm>
            <a:off x="854928" y="264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C4D1CE-0799-46E3-4696-255FE5667069}"/>
              </a:ext>
            </a:extLst>
          </p:cNvPr>
          <p:cNvSpPr/>
          <p:nvPr/>
        </p:nvSpPr>
        <p:spPr>
          <a:xfrm>
            <a:off x="2095500" y="264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38AAE5-BABF-C532-1833-870FDB5547D4}"/>
              </a:ext>
            </a:extLst>
          </p:cNvPr>
          <p:cNvSpPr/>
          <p:nvPr/>
        </p:nvSpPr>
        <p:spPr>
          <a:xfrm>
            <a:off x="854928" y="391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48D018-AFE8-8DE9-09ED-D9D1B1AA13AC}"/>
              </a:ext>
            </a:extLst>
          </p:cNvPr>
          <p:cNvSpPr/>
          <p:nvPr/>
        </p:nvSpPr>
        <p:spPr>
          <a:xfrm>
            <a:off x="2095500" y="391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0BBA5B-E0EC-BFA5-9D88-B90191F402EE}"/>
              </a:ext>
            </a:extLst>
          </p:cNvPr>
          <p:cNvSpPr/>
          <p:nvPr/>
        </p:nvSpPr>
        <p:spPr>
          <a:xfrm>
            <a:off x="854928" y="518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12924A-7550-4719-BB40-BD271A201558}"/>
              </a:ext>
            </a:extLst>
          </p:cNvPr>
          <p:cNvSpPr/>
          <p:nvPr/>
        </p:nvSpPr>
        <p:spPr>
          <a:xfrm>
            <a:off x="2095500" y="518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22743-5D92-4BB6-AC0C-A796FB5CA878}"/>
              </a:ext>
            </a:extLst>
          </p:cNvPr>
          <p:cNvSpPr txBox="1"/>
          <p:nvPr/>
        </p:nvSpPr>
        <p:spPr>
          <a:xfrm>
            <a:off x="1200438" y="1606808"/>
            <a:ext cx="352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9894B-7ABE-910A-3035-3BE2BE01AE6F}"/>
              </a:ext>
            </a:extLst>
          </p:cNvPr>
          <p:cNvSpPr txBox="1"/>
          <p:nvPr/>
        </p:nvSpPr>
        <p:spPr>
          <a:xfrm>
            <a:off x="1175072" y="287680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A00806-9C93-30C1-7486-2AC6D1A462E8}"/>
              </a:ext>
            </a:extLst>
          </p:cNvPr>
          <p:cNvSpPr txBox="1"/>
          <p:nvPr/>
        </p:nvSpPr>
        <p:spPr>
          <a:xfrm>
            <a:off x="1201003" y="4146808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46D679-CE72-0C37-69E9-D49C9A0A4B4C}"/>
              </a:ext>
            </a:extLst>
          </p:cNvPr>
          <p:cNvSpPr txBox="1"/>
          <p:nvPr/>
        </p:nvSpPr>
        <p:spPr>
          <a:xfrm>
            <a:off x="1167623" y="5416808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4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4051B-C28B-2A25-6754-46F8EEF36EC1}"/>
              </a:ext>
            </a:extLst>
          </p:cNvPr>
          <p:cNvSpPr txBox="1"/>
          <p:nvPr/>
        </p:nvSpPr>
        <p:spPr>
          <a:xfrm>
            <a:off x="2577515" y="160680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279A6-59F9-B0AB-56BF-5340FADBB59D}"/>
              </a:ext>
            </a:extLst>
          </p:cNvPr>
          <p:cNvSpPr txBox="1"/>
          <p:nvPr/>
        </p:nvSpPr>
        <p:spPr>
          <a:xfrm>
            <a:off x="2577515" y="287428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D526F4-E947-CE9F-C9BA-FA8B9DE905D3}"/>
              </a:ext>
            </a:extLst>
          </p:cNvPr>
          <p:cNvSpPr txBox="1"/>
          <p:nvPr/>
        </p:nvSpPr>
        <p:spPr>
          <a:xfrm>
            <a:off x="2577515" y="414176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9814B6-7E9E-BDF7-52BF-6B2EEF8216D5}"/>
              </a:ext>
            </a:extLst>
          </p:cNvPr>
          <p:cNvSpPr txBox="1"/>
          <p:nvPr/>
        </p:nvSpPr>
        <p:spPr>
          <a:xfrm>
            <a:off x="2577515" y="540924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795542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4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가지 영역으로 설명하기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2044345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742274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873626" y="2180030"/>
            <a:ext cx="2377574" cy="1168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D5D9D-5385-3667-1438-1FD3E7798562}"/>
              </a:ext>
            </a:extLst>
          </p:cNvPr>
          <p:cNvSpPr txBox="1"/>
          <p:nvPr/>
        </p:nvSpPr>
        <p:spPr>
          <a:xfrm>
            <a:off x="6664826" y="2180030"/>
            <a:ext cx="2377574" cy="1168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5534-F2BF-2318-60FA-E11F0EEA88B3}"/>
              </a:ext>
            </a:extLst>
          </p:cNvPr>
          <p:cNvSpPr txBox="1"/>
          <p:nvPr/>
        </p:nvSpPr>
        <p:spPr>
          <a:xfrm>
            <a:off x="873626" y="5003800"/>
            <a:ext cx="2377574" cy="1168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E2317-4CEA-5367-56B3-21E1954DC17A}"/>
              </a:ext>
            </a:extLst>
          </p:cNvPr>
          <p:cNvSpPr txBox="1"/>
          <p:nvPr/>
        </p:nvSpPr>
        <p:spPr>
          <a:xfrm>
            <a:off x="6664826" y="5003800"/>
            <a:ext cx="2377574" cy="1168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94415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F71935-73CA-FC1A-EAAB-61D8F8438F30}"/>
              </a:ext>
            </a:extLst>
          </p:cNvPr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571B41-C67D-0766-588C-561AE8C096C4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2BB7B2-FC72-1D7C-610A-51A784ACBB62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C81251-5CBD-5686-8AFE-64B1C5D90419}"/>
              </a:ext>
            </a:extLst>
          </p:cNvPr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39980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587E49-B7F4-933A-2034-B7316BF1FF39}"/>
              </a:ext>
            </a:extLst>
          </p:cNvPr>
          <p:cNvSpPr/>
          <p:nvPr/>
        </p:nvSpPr>
        <p:spPr>
          <a:xfrm>
            <a:off x="775477" y="1206500"/>
            <a:ext cx="7217470" cy="5219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963BBD-DC3D-3244-D870-7C608FFEEE1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109547" y="3797141"/>
            <a:ext cx="7739192" cy="2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021703-CAB0-0201-224B-DF56B7306A49}"/>
              </a:ext>
            </a:extLst>
          </p:cNvPr>
          <p:cNvSpPr/>
          <p:nvPr/>
        </p:nvSpPr>
        <p:spPr>
          <a:xfrm>
            <a:off x="8848739" y="1189924"/>
            <a:ext cx="2560508" cy="521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4C0F4E5-0CA8-DD44-BEC6-EB2E297A1AD5}"/>
              </a:ext>
            </a:extLst>
          </p:cNvPr>
          <p:cNvSpPr/>
          <p:nvPr/>
        </p:nvSpPr>
        <p:spPr>
          <a:xfrm>
            <a:off x="1109547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78402B4-B903-4CCE-5139-97929016D46A}"/>
              </a:ext>
            </a:extLst>
          </p:cNvPr>
          <p:cNvSpPr/>
          <p:nvPr/>
        </p:nvSpPr>
        <p:spPr>
          <a:xfrm>
            <a:off x="3453487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B570BD7-E963-A4CE-1A95-00DC9CF0DF02}"/>
              </a:ext>
            </a:extLst>
          </p:cNvPr>
          <p:cNvSpPr/>
          <p:nvPr/>
        </p:nvSpPr>
        <p:spPr>
          <a:xfrm>
            <a:off x="5797428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489C7-182A-0644-A1EC-5DAF46FD88EC}"/>
              </a:ext>
            </a:extLst>
          </p:cNvPr>
          <p:cNvSpPr txBox="1"/>
          <p:nvPr/>
        </p:nvSpPr>
        <p:spPr>
          <a:xfrm>
            <a:off x="1486968" y="3629051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C63C4-F269-8DEF-A535-98D43B57582B}"/>
              </a:ext>
            </a:extLst>
          </p:cNvPr>
          <p:cNvSpPr txBox="1"/>
          <p:nvPr/>
        </p:nvSpPr>
        <p:spPr>
          <a:xfrm>
            <a:off x="3854305" y="3629051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99082-5781-50D0-6B9B-C1841EAF868D}"/>
              </a:ext>
            </a:extLst>
          </p:cNvPr>
          <p:cNvSpPr txBox="1"/>
          <p:nvPr/>
        </p:nvSpPr>
        <p:spPr>
          <a:xfrm>
            <a:off x="6174849" y="3629051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5F0CA5-F1D9-3F69-15CC-BB85BA6414F1}"/>
              </a:ext>
            </a:extLst>
          </p:cNvPr>
          <p:cNvSpPr txBox="1"/>
          <p:nvPr/>
        </p:nvSpPr>
        <p:spPr>
          <a:xfrm>
            <a:off x="9143717" y="3336663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21534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B0BDBB-EDC4-EE06-C102-C50BD84F3A16}"/>
              </a:ext>
            </a:extLst>
          </p:cNvPr>
          <p:cNvSpPr/>
          <p:nvPr/>
        </p:nvSpPr>
        <p:spPr>
          <a:xfrm>
            <a:off x="944135" y="4808712"/>
            <a:ext cx="10318596" cy="174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97320D-93E0-F801-41E2-4F8E1C7AE908}"/>
              </a:ext>
            </a:extLst>
          </p:cNvPr>
          <p:cNvSpPr>
            <a:spLocks/>
          </p:cNvSpPr>
          <p:nvPr/>
        </p:nvSpPr>
        <p:spPr>
          <a:xfrm>
            <a:off x="944136" y="980378"/>
            <a:ext cx="10318596" cy="37463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7089A6-C79C-BA7C-23F4-28C5F2994A1D}"/>
              </a:ext>
            </a:extLst>
          </p:cNvPr>
          <p:cNvGrpSpPr/>
          <p:nvPr/>
        </p:nvGrpSpPr>
        <p:grpSpPr>
          <a:xfrm>
            <a:off x="2089306" y="1536934"/>
            <a:ext cx="8028255" cy="2692775"/>
            <a:chOff x="2089306" y="1903792"/>
            <a:chExt cx="8028255" cy="269277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6039ACC-8A24-BC3A-05BA-A05550926AD7}"/>
                </a:ext>
              </a:extLst>
            </p:cNvPr>
            <p:cNvSpPr/>
            <p:nvPr/>
          </p:nvSpPr>
          <p:spPr>
            <a:xfrm>
              <a:off x="2477854" y="2257828"/>
              <a:ext cx="1996068" cy="19960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EA19919-6FEA-59B9-9BE9-8AC5F152A815}"/>
                </a:ext>
              </a:extLst>
            </p:cNvPr>
            <p:cNvSpPr/>
            <p:nvPr/>
          </p:nvSpPr>
          <p:spPr>
            <a:xfrm>
              <a:off x="7753351" y="2257828"/>
              <a:ext cx="1996068" cy="1996068"/>
            </a:xfrm>
            <a:prstGeom prst="ellipse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F2FA45-F3AD-2E2B-0092-B9557D85B7C0}"/>
                </a:ext>
              </a:extLst>
            </p:cNvPr>
            <p:cNvGrpSpPr/>
            <p:nvPr/>
          </p:nvGrpSpPr>
          <p:grpSpPr>
            <a:xfrm>
              <a:off x="2089306" y="1928506"/>
              <a:ext cx="2755091" cy="2668061"/>
              <a:chOff x="1976400" y="2313517"/>
              <a:chExt cx="2755091" cy="2668061"/>
            </a:xfrm>
          </p:grpSpPr>
          <p:sp>
            <p:nvSpPr>
              <p:cNvPr id="5" name="원호 4">
                <a:extLst>
                  <a:ext uri="{FF2B5EF4-FFF2-40B4-BE49-F238E27FC236}">
                    <a16:creationId xmlns:a16="http://schemas.microsoft.com/office/drawing/2014/main" id="{3B4AC569-527D-D018-3E9A-54FE26DE3F88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2C875762-AAD9-26E3-6868-A4AE7C01B974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6CAFEC71-60D8-F28E-F1A2-4F60973A23A8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5C0645B6-FAE0-470A-6EE0-AB927FCBE15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969063-742D-48AF-8577-9E0B0EEE4E6E}"/>
                </a:ext>
              </a:extLst>
            </p:cNvPr>
            <p:cNvSpPr txBox="1"/>
            <p:nvPr/>
          </p:nvSpPr>
          <p:spPr>
            <a:xfrm>
              <a:off x="31351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H</a:t>
              </a:r>
              <a:endPara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3A897-2CF4-E502-B9EE-A17987970FE9}"/>
                </a:ext>
              </a:extLst>
            </p:cNvPr>
            <p:cNvSpPr txBox="1"/>
            <p:nvPr/>
          </p:nvSpPr>
          <p:spPr>
            <a:xfrm>
              <a:off x="84133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L</a:t>
              </a:r>
              <a:endPara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5D75738-AF8E-6CC8-39B0-641480932E49}"/>
                </a:ext>
              </a:extLst>
            </p:cNvPr>
            <p:cNvGrpSpPr/>
            <p:nvPr/>
          </p:nvGrpSpPr>
          <p:grpSpPr>
            <a:xfrm flipH="1">
              <a:off x="7362470" y="1903792"/>
              <a:ext cx="2755091" cy="2668061"/>
              <a:chOff x="1976400" y="2313517"/>
              <a:chExt cx="2755091" cy="2668061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057D19E-A8C5-D22A-2745-05D9EB6C1C4B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EF3E54FE-F3F6-F69E-E787-8EBF18B054DF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7F1265-032A-2163-CD1F-02806BBD5204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F70623EE-8640-58D0-8B6C-6B3C3A7FFA3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CFF245-913B-F945-CC83-813758DC7F59}"/>
              </a:ext>
            </a:extLst>
          </p:cNvPr>
          <p:cNvSpPr txBox="1"/>
          <p:nvPr/>
        </p:nvSpPr>
        <p:spPr>
          <a:xfrm>
            <a:off x="1871858" y="5148296"/>
            <a:ext cx="3033203" cy="1075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F6756F-DB3B-4F6C-5BE5-65CC41D6D2D0}"/>
              </a:ext>
            </a:extLst>
          </p:cNvPr>
          <p:cNvSpPr txBox="1"/>
          <p:nvPr/>
        </p:nvSpPr>
        <p:spPr>
          <a:xfrm>
            <a:off x="7080944" y="5134724"/>
            <a:ext cx="3033203" cy="1075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53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662755" y="2505670"/>
            <a:ext cx="2866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925630" y="3422159"/>
            <a:ext cx="8340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 선정 배경 및 목표</a:t>
            </a:r>
          </a:p>
        </p:txBody>
      </p:sp>
    </p:spTree>
    <p:extLst>
      <p:ext uri="{BB962C8B-B14F-4D97-AF65-F5344CB8AC3E}">
        <p14:creationId xmlns:p14="http://schemas.microsoft.com/office/powerpoint/2010/main" val="2964807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49" name="갈매기형 수장 5">
            <a:extLst>
              <a:ext uri="{FF2B5EF4-FFF2-40B4-BE49-F238E27FC236}">
                <a16:creationId xmlns:a16="http://schemas.microsoft.com/office/drawing/2014/main" id="{B1F1C3F3-28E6-3C9A-FDD6-D95DBCCA5061}"/>
              </a:ext>
            </a:extLst>
          </p:cNvPr>
          <p:cNvSpPr/>
          <p:nvPr/>
        </p:nvSpPr>
        <p:spPr>
          <a:xfrm>
            <a:off x="7743824" y="2993720"/>
            <a:ext cx="3933825" cy="1399868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0" name="갈매기형 수장 4">
            <a:extLst>
              <a:ext uri="{FF2B5EF4-FFF2-40B4-BE49-F238E27FC236}">
                <a16:creationId xmlns:a16="http://schemas.microsoft.com/office/drawing/2014/main" id="{08E23758-8A71-FB83-BEE9-CC7E94E9731B}"/>
              </a:ext>
            </a:extLst>
          </p:cNvPr>
          <p:cNvSpPr/>
          <p:nvPr/>
        </p:nvSpPr>
        <p:spPr>
          <a:xfrm>
            <a:off x="4129087" y="2993720"/>
            <a:ext cx="3933825" cy="139986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1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514350" y="2993720"/>
            <a:ext cx="3933825" cy="13998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513C753A-D95E-5C4B-A8B0-4DA610CF3228}"/>
              </a:ext>
            </a:extLst>
          </p:cNvPr>
          <p:cNvSpPr/>
          <p:nvPr/>
        </p:nvSpPr>
        <p:spPr>
          <a:xfrm rot="16200000">
            <a:off x="5520931" y="32374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3AE30EF-C049-7BF1-C577-4E211B13E059}"/>
              </a:ext>
            </a:extLst>
          </p:cNvPr>
          <p:cNvSpPr/>
          <p:nvPr/>
        </p:nvSpPr>
        <p:spPr>
          <a:xfrm rot="5400000" flipV="1">
            <a:off x="1930006" y="108321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E25CEBB1-206C-4602-2C2E-70F0A447249B}"/>
              </a:ext>
            </a:extLst>
          </p:cNvPr>
          <p:cNvSpPr/>
          <p:nvPr/>
        </p:nvSpPr>
        <p:spPr>
          <a:xfrm rot="5400000" flipV="1">
            <a:off x="9159480" y="107920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EA7BDD-096A-39B8-4A4E-2224F6D00056}"/>
              </a:ext>
            </a:extLst>
          </p:cNvPr>
          <p:cNvSpPr txBox="1"/>
          <p:nvPr/>
        </p:nvSpPr>
        <p:spPr>
          <a:xfrm>
            <a:off x="1174463" y="205465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E21F57-21BE-8E76-CE91-22FC86D958D0}"/>
              </a:ext>
            </a:extLst>
          </p:cNvPr>
          <p:cNvSpPr txBox="1"/>
          <p:nvPr/>
        </p:nvSpPr>
        <p:spPr>
          <a:xfrm>
            <a:off x="8403937" y="205465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E28F21-BBF6-8C85-CFF9-8677D2FD6308}"/>
              </a:ext>
            </a:extLst>
          </p:cNvPr>
          <p:cNvSpPr txBox="1"/>
          <p:nvPr/>
        </p:nvSpPr>
        <p:spPr>
          <a:xfrm>
            <a:off x="4765388" y="5049499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DD6567-4E94-CE4C-0A98-5CAB2A43125C}"/>
              </a:ext>
            </a:extLst>
          </p:cNvPr>
          <p:cNvSpPr txBox="1"/>
          <p:nvPr/>
        </p:nvSpPr>
        <p:spPr>
          <a:xfrm>
            <a:off x="1074386" y="3441138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157E0-7776-DF0D-A08F-73DEC796FBB1}"/>
              </a:ext>
            </a:extLst>
          </p:cNvPr>
          <p:cNvSpPr txBox="1"/>
          <p:nvPr/>
        </p:nvSpPr>
        <p:spPr>
          <a:xfrm>
            <a:off x="5094007" y="3441137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5B2845-D011-9E13-5B49-53ED44CECED5}"/>
              </a:ext>
            </a:extLst>
          </p:cNvPr>
          <p:cNvSpPr txBox="1"/>
          <p:nvPr/>
        </p:nvSpPr>
        <p:spPr>
          <a:xfrm>
            <a:off x="8708744" y="3441136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5254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0C755F-FFBC-6C02-5A61-3E4016FC4CEB}"/>
              </a:ext>
            </a:extLst>
          </p:cNvPr>
          <p:cNvSpPr/>
          <p:nvPr/>
        </p:nvSpPr>
        <p:spPr>
          <a:xfrm>
            <a:off x="404487" y="989031"/>
            <a:ext cx="11404329" cy="55133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AB1DE9-4192-081B-1B96-C4351E45AF70}"/>
              </a:ext>
            </a:extLst>
          </p:cNvPr>
          <p:cNvSpPr/>
          <p:nvPr/>
        </p:nvSpPr>
        <p:spPr>
          <a:xfrm>
            <a:off x="4699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모서리가 둥근 직사각형 39">
            <a:extLst>
              <a:ext uri="{FF2B5EF4-FFF2-40B4-BE49-F238E27FC236}">
                <a16:creationId xmlns:a16="http://schemas.microsoft.com/office/drawing/2014/main" id="{BE7312AE-3FB2-7801-52E0-CD291E6A0FC1}"/>
              </a:ext>
            </a:extLst>
          </p:cNvPr>
          <p:cNvSpPr/>
          <p:nvPr/>
        </p:nvSpPr>
        <p:spPr>
          <a:xfrm>
            <a:off x="7226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B2A3BF-E376-559A-696C-60CA755ECAB2}"/>
              </a:ext>
            </a:extLst>
          </p:cNvPr>
          <p:cNvGrpSpPr/>
          <p:nvPr/>
        </p:nvGrpSpPr>
        <p:grpSpPr>
          <a:xfrm>
            <a:off x="722621" y="5523674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17" name="모서리가 둥근 직사각형 61">
              <a:extLst>
                <a:ext uri="{FF2B5EF4-FFF2-40B4-BE49-F238E27FC236}">
                  <a16:creationId xmlns:a16="http://schemas.microsoft.com/office/drawing/2014/main" id="{CC8FAEE8-F105-67E6-DF43-CCB7FD8C931F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EB8D975-7FF6-E03F-5F55-E63697EEF669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0D878A7B-DE1A-474F-64A2-A09EF7B5D71D}"/>
              </a:ext>
            </a:extLst>
          </p:cNvPr>
          <p:cNvSpPr/>
          <p:nvPr/>
        </p:nvSpPr>
        <p:spPr>
          <a:xfrm>
            <a:off x="722621" y="2241244"/>
            <a:ext cx="4922902" cy="396095"/>
          </a:xfrm>
          <a:prstGeom prst="roundRect">
            <a:avLst>
              <a:gd name="adj" fmla="val 0"/>
            </a:avLst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ABF86-0E7A-E877-A395-153681FAD8E5}"/>
              </a:ext>
            </a:extLst>
          </p:cNvPr>
          <p:cNvGrpSpPr/>
          <p:nvPr/>
        </p:nvGrpSpPr>
        <p:grpSpPr>
          <a:xfrm>
            <a:off x="722621" y="2241244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1" name="모서리가 둥근 직사각형 58">
              <a:extLst>
                <a:ext uri="{FF2B5EF4-FFF2-40B4-BE49-F238E27FC236}">
                  <a16:creationId xmlns:a16="http://schemas.microsoft.com/office/drawing/2014/main" id="{127401DE-8EBE-F475-943A-FB9EEC40A88B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945680D-0D58-D918-3BC3-DC1A066F9408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23" name="모서리가 둥근 직사각형 46">
            <a:extLst>
              <a:ext uri="{FF2B5EF4-FFF2-40B4-BE49-F238E27FC236}">
                <a16:creationId xmlns:a16="http://schemas.microsoft.com/office/drawing/2014/main" id="{AA9AE8AA-37A8-DBE0-EA43-5F9B346E1F2E}"/>
              </a:ext>
            </a:extLst>
          </p:cNvPr>
          <p:cNvSpPr/>
          <p:nvPr/>
        </p:nvSpPr>
        <p:spPr>
          <a:xfrm>
            <a:off x="7226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334A89-7C10-503F-72B8-B69A2AFA7761}"/>
              </a:ext>
            </a:extLst>
          </p:cNvPr>
          <p:cNvGrpSpPr/>
          <p:nvPr/>
        </p:nvGrpSpPr>
        <p:grpSpPr>
          <a:xfrm>
            <a:off x="722621" y="3953217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5" name="모서리가 둥근 직사각형 56">
              <a:extLst>
                <a:ext uri="{FF2B5EF4-FFF2-40B4-BE49-F238E27FC236}">
                  <a16:creationId xmlns:a16="http://schemas.microsoft.com/office/drawing/2014/main" id="{8D5CFBAD-DF34-1DD1-F70D-C8FD69A2691F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F554792-3164-621C-FE66-72629B60F4F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462F0B7-D89E-BAC5-AFF0-E29754233DA4}"/>
              </a:ext>
            </a:extLst>
          </p:cNvPr>
          <p:cNvSpPr txBox="1"/>
          <p:nvPr/>
        </p:nvSpPr>
        <p:spPr>
          <a:xfrm>
            <a:off x="33971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5838DD2-C0FD-0731-173A-EC54043E7B87}"/>
              </a:ext>
            </a:extLst>
          </p:cNvPr>
          <p:cNvSpPr/>
          <p:nvPr/>
        </p:nvSpPr>
        <p:spPr>
          <a:xfrm flipV="1">
            <a:off x="37558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28D6D-E6D6-DC15-4925-0E42D74EEBF6}"/>
              </a:ext>
            </a:extLst>
          </p:cNvPr>
          <p:cNvSpPr txBox="1"/>
          <p:nvPr/>
        </p:nvSpPr>
        <p:spPr>
          <a:xfrm>
            <a:off x="40206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FB6D6C0B-7721-47E3-A160-AD161D25FD69}"/>
              </a:ext>
            </a:extLst>
          </p:cNvPr>
          <p:cNvSpPr/>
          <p:nvPr/>
        </p:nvSpPr>
        <p:spPr>
          <a:xfrm flipV="1">
            <a:off x="43707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0F87D4-A000-D579-75D8-4C54293A9A74}"/>
              </a:ext>
            </a:extLst>
          </p:cNvPr>
          <p:cNvSpPr txBox="1"/>
          <p:nvPr/>
        </p:nvSpPr>
        <p:spPr>
          <a:xfrm>
            <a:off x="24003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AB42963-E4A9-1233-BDAC-9DBD20E663C3}"/>
              </a:ext>
            </a:extLst>
          </p:cNvPr>
          <p:cNvSpPr/>
          <p:nvPr/>
        </p:nvSpPr>
        <p:spPr>
          <a:xfrm flipV="1">
            <a:off x="27181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576A02-334C-2C68-A48F-F9DC7C201E94}"/>
              </a:ext>
            </a:extLst>
          </p:cNvPr>
          <p:cNvGrpSpPr/>
          <p:nvPr/>
        </p:nvGrpSpPr>
        <p:grpSpPr>
          <a:xfrm>
            <a:off x="6062508" y="1350275"/>
            <a:ext cx="5378898" cy="4805142"/>
            <a:chOff x="6253007" y="1401075"/>
            <a:chExt cx="5551405" cy="480514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624885-26FB-9EC2-6187-2A157EC3A68A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31C421-21BB-66D3-FABB-C8E31958102B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76B0DC-419C-185F-6A70-57A90F135B27}"/>
                </a:ext>
              </a:extLst>
            </p:cNvPr>
            <p:cNvSpPr/>
            <p:nvPr/>
          </p:nvSpPr>
          <p:spPr>
            <a:xfrm>
              <a:off x="6269600" y="47889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8113EE-2EA1-F785-C454-371AE29D0072}"/>
              </a:ext>
            </a:extLst>
          </p:cNvPr>
          <p:cNvSpPr/>
          <p:nvPr/>
        </p:nvSpPr>
        <p:spPr>
          <a:xfrm>
            <a:off x="6062505" y="13502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983BB5-263D-DEDD-DA35-40BE693CF17D}"/>
              </a:ext>
            </a:extLst>
          </p:cNvPr>
          <p:cNvSpPr/>
          <p:nvPr/>
        </p:nvSpPr>
        <p:spPr>
          <a:xfrm>
            <a:off x="6062505" y="304422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637A2E-972A-1FEE-59CE-9FA99A3FE827}"/>
              </a:ext>
            </a:extLst>
          </p:cNvPr>
          <p:cNvSpPr/>
          <p:nvPr/>
        </p:nvSpPr>
        <p:spPr>
          <a:xfrm>
            <a:off x="6062505" y="473817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BA326A-B6A8-0DBE-BFB6-2B426279C926}"/>
              </a:ext>
            </a:extLst>
          </p:cNvPr>
          <p:cNvSpPr txBox="1"/>
          <p:nvPr/>
        </p:nvSpPr>
        <p:spPr>
          <a:xfrm>
            <a:off x="6297455" y="16857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A</a:t>
            </a:r>
            <a:endParaRPr lang="ko-KR" altLang="en-US" sz="4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F9165D-21E5-2922-73EE-D99745B3930C}"/>
              </a:ext>
            </a:extLst>
          </p:cNvPr>
          <p:cNvSpPr txBox="1"/>
          <p:nvPr/>
        </p:nvSpPr>
        <p:spPr>
          <a:xfrm>
            <a:off x="6297455" y="33887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B</a:t>
            </a:r>
            <a:endParaRPr lang="ko-KR" altLang="en-US" sz="4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AB75FC-BF5E-9139-D207-52BC3DB70DF8}"/>
              </a:ext>
            </a:extLst>
          </p:cNvPr>
          <p:cNvSpPr txBox="1"/>
          <p:nvPr/>
        </p:nvSpPr>
        <p:spPr>
          <a:xfrm>
            <a:off x="6283998" y="50815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C</a:t>
            </a:r>
            <a:endParaRPr lang="ko-KR" altLang="en-US" sz="4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76FD01-86EF-DA26-8A62-B4D4C63F62DB}"/>
              </a:ext>
            </a:extLst>
          </p:cNvPr>
          <p:cNvSpPr txBox="1"/>
          <p:nvPr/>
        </p:nvSpPr>
        <p:spPr>
          <a:xfrm>
            <a:off x="7211987" y="1633976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8D0FE3-FC06-AA9B-A223-434D612BC723}"/>
              </a:ext>
            </a:extLst>
          </p:cNvPr>
          <p:cNvSpPr txBox="1"/>
          <p:nvPr/>
        </p:nvSpPr>
        <p:spPr>
          <a:xfrm>
            <a:off x="7211987" y="3336101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AA837C-A841-A27E-3A1A-DFD46B3F1AAE}"/>
              </a:ext>
            </a:extLst>
          </p:cNvPr>
          <p:cNvSpPr txBox="1"/>
          <p:nvPr/>
        </p:nvSpPr>
        <p:spPr>
          <a:xfrm>
            <a:off x="7211987" y="5050926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158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396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흐름도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98E9286-F5C3-4F65-8A7C-E74B86940421}"/>
              </a:ext>
            </a:extLst>
          </p:cNvPr>
          <p:cNvSpPr/>
          <p:nvPr/>
        </p:nvSpPr>
        <p:spPr>
          <a:xfrm>
            <a:off x="830416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8ECE376-DBDE-5713-651F-BA4655D07DDD}"/>
              </a:ext>
            </a:extLst>
          </p:cNvPr>
          <p:cNvSpPr/>
          <p:nvPr/>
        </p:nvSpPr>
        <p:spPr>
          <a:xfrm>
            <a:off x="10562137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F70EFC-21B7-9791-131F-BB6513D10F2F}"/>
              </a:ext>
            </a:extLst>
          </p:cNvPr>
          <p:cNvSpPr/>
          <p:nvPr/>
        </p:nvSpPr>
        <p:spPr>
          <a:xfrm>
            <a:off x="4957800" y="1615631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3A0C72B-42C3-EB37-2413-316B4492781A}"/>
              </a:ext>
            </a:extLst>
          </p:cNvPr>
          <p:cNvSpPr/>
          <p:nvPr/>
        </p:nvSpPr>
        <p:spPr>
          <a:xfrm>
            <a:off x="4978350" y="3015900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3032EF2-A816-6E14-931B-73EE97DE02E3}"/>
              </a:ext>
            </a:extLst>
          </p:cNvPr>
          <p:cNvSpPr/>
          <p:nvPr/>
        </p:nvSpPr>
        <p:spPr>
          <a:xfrm>
            <a:off x="4957800" y="4416169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F74ECC2-1AD5-D2BF-0311-BA9362F6E3F3}"/>
              </a:ext>
            </a:extLst>
          </p:cNvPr>
          <p:cNvSpPr/>
          <p:nvPr/>
        </p:nvSpPr>
        <p:spPr>
          <a:xfrm>
            <a:off x="2820554" y="2895904"/>
            <a:ext cx="1171968" cy="1171968"/>
          </a:xfrm>
          <a:prstGeom prst="diamond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18269FB8-1FFA-CD7F-955E-A592CED767FF}"/>
              </a:ext>
            </a:extLst>
          </p:cNvPr>
          <p:cNvSpPr/>
          <p:nvPr/>
        </p:nvSpPr>
        <p:spPr>
          <a:xfrm>
            <a:off x="8240577" y="3110768"/>
            <a:ext cx="1335733" cy="742241"/>
          </a:xfrm>
          <a:prstGeom prst="parallelogram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79F1280-2035-A02F-5FC6-8B93A1A8A526}"/>
              </a:ext>
            </a:extLst>
          </p:cNvPr>
          <p:cNvCxnSpPr/>
          <p:nvPr/>
        </p:nvCxnSpPr>
        <p:spPr>
          <a:xfrm>
            <a:off x="2100337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891641C-E80F-3639-76D1-3B4D87805D7B}"/>
              </a:ext>
            </a:extLst>
          </p:cNvPr>
          <p:cNvCxnSpPr/>
          <p:nvPr/>
        </p:nvCxnSpPr>
        <p:spPr>
          <a:xfrm>
            <a:off x="407226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9BF7CE-BCF7-34E0-FDF6-BE26748FDD07}"/>
              </a:ext>
            </a:extLst>
          </p:cNvPr>
          <p:cNvCxnSpPr/>
          <p:nvPr/>
        </p:nvCxnSpPr>
        <p:spPr>
          <a:xfrm>
            <a:off x="7248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7A143A8-6C4B-FE8D-6FEA-94A158E7F3FF}"/>
              </a:ext>
            </a:extLst>
          </p:cNvPr>
          <p:cNvCxnSpPr>
            <a:cxnSpLocks/>
          </p:cNvCxnSpPr>
          <p:nvPr/>
        </p:nvCxnSpPr>
        <p:spPr>
          <a:xfrm>
            <a:off x="9622565" y="3462854"/>
            <a:ext cx="827278" cy="1903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87ADE29-00CC-301A-B1B8-521418D8DD01}"/>
              </a:ext>
            </a:extLst>
          </p:cNvPr>
          <p:cNvCxnSpPr/>
          <p:nvPr/>
        </p:nvCxnSpPr>
        <p:spPr>
          <a:xfrm>
            <a:off x="7752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492D642-CA5A-DF38-A4F2-ADC6B67A9A56}"/>
              </a:ext>
            </a:extLst>
          </p:cNvPr>
          <p:cNvCxnSpPr>
            <a:cxnSpLocks/>
          </p:cNvCxnSpPr>
          <p:nvPr/>
        </p:nvCxnSpPr>
        <p:spPr>
          <a:xfrm rot="10800000">
            <a:off x="3417689" y="2029394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1155753-C6F7-27D2-9F35-23D27736015C}"/>
              </a:ext>
            </a:extLst>
          </p:cNvPr>
          <p:cNvCxnSpPr>
            <a:cxnSpLocks/>
          </p:cNvCxnSpPr>
          <p:nvPr/>
        </p:nvCxnSpPr>
        <p:spPr>
          <a:xfrm rot="16200000">
            <a:off x="4108538" y="1349963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A9AB6C3-6C98-61E8-962C-B8B7C24F7A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92562" y="4142381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AC04E2C-D4D8-49C2-A5B7-39CB3B5A2798}"/>
              </a:ext>
            </a:extLst>
          </p:cNvPr>
          <p:cNvCxnSpPr>
            <a:cxnSpLocks/>
          </p:cNvCxnSpPr>
          <p:nvPr/>
        </p:nvCxnSpPr>
        <p:spPr>
          <a:xfrm rot="5400000" flipV="1">
            <a:off x="4083411" y="4209812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1B6E3A0-B307-BBBC-3A8E-249330ED011B}"/>
              </a:ext>
            </a:extLst>
          </p:cNvPr>
          <p:cNvCxnSpPr>
            <a:cxnSpLocks/>
          </p:cNvCxnSpPr>
          <p:nvPr/>
        </p:nvCxnSpPr>
        <p:spPr>
          <a:xfrm>
            <a:off x="7248570" y="2042540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CD1B1A-8C11-E9F7-732F-A3C5BFBE4B53}"/>
              </a:ext>
            </a:extLst>
          </p:cNvPr>
          <p:cNvCxnSpPr>
            <a:cxnSpLocks/>
          </p:cNvCxnSpPr>
          <p:nvPr/>
        </p:nvCxnSpPr>
        <p:spPr>
          <a:xfrm rot="5400000">
            <a:off x="6312570" y="3457749"/>
            <a:ext cx="2880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207817-BE6D-3BC7-E12C-D64CB25C33A2}"/>
              </a:ext>
            </a:extLst>
          </p:cNvPr>
          <p:cNvCxnSpPr>
            <a:cxnSpLocks/>
          </p:cNvCxnSpPr>
          <p:nvPr/>
        </p:nvCxnSpPr>
        <p:spPr>
          <a:xfrm>
            <a:off x="7248570" y="4874803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644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F0083B-B95A-AE0E-D992-E17061C580C5}"/>
              </a:ext>
            </a:extLst>
          </p:cNvPr>
          <p:cNvSpPr/>
          <p:nvPr/>
        </p:nvSpPr>
        <p:spPr>
          <a:xfrm>
            <a:off x="1365250" y="2646055"/>
            <a:ext cx="1565889" cy="15658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118602A-668F-3186-6BB2-9EAEA8823C1F}"/>
              </a:ext>
            </a:extLst>
          </p:cNvPr>
          <p:cNvSpPr/>
          <p:nvPr/>
        </p:nvSpPr>
        <p:spPr>
          <a:xfrm>
            <a:off x="9260861" y="2646055"/>
            <a:ext cx="1565889" cy="1565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369B74-B18E-7794-BED3-1A2AA6144D8D}"/>
              </a:ext>
            </a:extLst>
          </p:cNvPr>
          <p:cNvCxnSpPr>
            <a:stCxn id="46" idx="6"/>
          </p:cNvCxnSpPr>
          <p:nvPr/>
        </p:nvCxnSpPr>
        <p:spPr>
          <a:xfrm>
            <a:off x="2931139" y="3429000"/>
            <a:ext cx="5987872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529D0AD6-AAD1-7C00-9712-4513D4E9E770}"/>
              </a:ext>
            </a:extLst>
          </p:cNvPr>
          <p:cNvSpPr/>
          <p:nvPr/>
        </p:nvSpPr>
        <p:spPr>
          <a:xfrm>
            <a:off x="3747166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38390D4-5D59-360C-A80A-478BAD414381}"/>
              </a:ext>
            </a:extLst>
          </p:cNvPr>
          <p:cNvSpPr/>
          <p:nvPr/>
        </p:nvSpPr>
        <p:spPr>
          <a:xfrm>
            <a:off x="5403742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2B8B64C-4592-E8DE-5B33-C18E3E924220}"/>
              </a:ext>
            </a:extLst>
          </p:cNvPr>
          <p:cNvSpPr/>
          <p:nvPr/>
        </p:nvSpPr>
        <p:spPr>
          <a:xfrm>
            <a:off x="7146372" y="28361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3ABB78-5C23-319D-2904-6ED824475E59}"/>
              </a:ext>
            </a:extLst>
          </p:cNvPr>
          <p:cNvSpPr txBox="1"/>
          <p:nvPr/>
        </p:nvSpPr>
        <p:spPr>
          <a:xfrm>
            <a:off x="1717452" y="4508204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A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B90466-9CAD-1962-021D-06BB20AFF2AB}"/>
              </a:ext>
            </a:extLst>
          </p:cNvPr>
          <p:cNvSpPr txBox="1"/>
          <p:nvPr/>
        </p:nvSpPr>
        <p:spPr>
          <a:xfrm>
            <a:off x="3867685" y="411788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CB744-7BA6-2913-11C9-34FCC2C038E4}"/>
              </a:ext>
            </a:extLst>
          </p:cNvPr>
          <p:cNvSpPr txBox="1"/>
          <p:nvPr/>
        </p:nvSpPr>
        <p:spPr>
          <a:xfrm>
            <a:off x="5500216" y="4117881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4F97FA-ABE8-C211-75A7-9D83DF4297F0}"/>
              </a:ext>
            </a:extLst>
          </p:cNvPr>
          <p:cNvSpPr txBox="1"/>
          <p:nvPr/>
        </p:nvSpPr>
        <p:spPr>
          <a:xfrm>
            <a:off x="7156792" y="4117880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C59186-F28F-C806-D1F5-DBE086CF4A06}"/>
              </a:ext>
            </a:extLst>
          </p:cNvPr>
          <p:cNvSpPr txBox="1"/>
          <p:nvPr/>
        </p:nvSpPr>
        <p:spPr>
          <a:xfrm>
            <a:off x="9602017" y="4508203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 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B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834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87E51E-87AE-EB7D-8294-275F5AFFB633}"/>
              </a:ext>
            </a:extLst>
          </p:cNvPr>
          <p:cNvGrpSpPr/>
          <p:nvPr/>
        </p:nvGrpSpPr>
        <p:grpSpPr>
          <a:xfrm>
            <a:off x="3049274" y="1858682"/>
            <a:ext cx="5750619" cy="2186185"/>
            <a:chOff x="3220690" y="2335906"/>
            <a:chExt cx="5750617" cy="2186186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592B206-C030-0127-84BC-8ABA7CE434CB}"/>
                </a:ext>
              </a:extLst>
            </p:cNvPr>
            <p:cNvSpPr/>
            <p:nvPr/>
          </p:nvSpPr>
          <p:spPr>
            <a:xfrm>
              <a:off x="609600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10EBBAD-B37B-7B5D-5E93-277B5E1D394E}"/>
                </a:ext>
              </a:extLst>
            </p:cNvPr>
            <p:cNvSpPr/>
            <p:nvPr/>
          </p:nvSpPr>
          <p:spPr>
            <a:xfrm>
              <a:off x="322069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CA477971-D462-EB9D-73A3-06A54BF5E1DB}"/>
              </a:ext>
            </a:extLst>
          </p:cNvPr>
          <p:cNvSpPr/>
          <p:nvPr/>
        </p:nvSpPr>
        <p:spPr>
          <a:xfrm>
            <a:off x="5007296" y="211631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217941B-B4F9-92D0-DAEE-E1949F1054C6}"/>
              </a:ext>
            </a:extLst>
          </p:cNvPr>
          <p:cNvSpPr/>
          <p:nvPr/>
        </p:nvSpPr>
        <p:spPr>
          <a:xfrm>
            <a:off x="2023273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AF93074-B9A7-966C-6BD5-13C65A14E1BB}"/>
              </a:ext>
            </a:extLst>
          </p:cNvPr>
          <p:cNvSpPr/>
          <p:nvPr/>
        </p:nvSpPr>
        <p:spPr>
          <a:xfrm>
            <a:off x="4892524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2F20D07F-381A-1BC8-AFEC-4D174AF8AC6C}"/>
              </a:ext>
            </a:extLst>
          </p:cNvPr>
          <p:cNvSpPr/>
          <p:nvPr/>
        </p:nvSpPr>
        <p:spPr>
          <a:xfrm>
            <a:off x="7773892" y="4015437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BBE4DC7-A330-58BD-A1EA-7D9594026413}"/>
              </a:ext>
            </a:extLst>
          </p:cNvPr>
          <p:cNvSpPr/>
          <p:nvPr/>
        </p:nvSpPr>
        <p:spPr>
          <a:xfrm>
            <a:off x="5007296" y="1476704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B274E24-1602-AE21-DAF0-9FA4C5F15C90}"/>
              </a:ext>
            </a:extLst>
          </p:cNvPr>
          <p:cNvSpPr/>
          <p:nvPr/>
        </p:nvSpPr>
        <p:spPr>
          <a:xfrm>
            <a:off x="7524812" y="211609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6C1F70B-2BCE-077E-68F6-337FC372FC2F}"/>
              </a:ext>
            </a:extLst>
          </p:cNvPr>
          <p:cNvSpPr/>
          <p:nvPr/>
        </p:nvSpPr>
        <p:spPr>
          <a:xfrm>
            <a:off x="4376035" y="2902427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D348CC-3BEA-64CE-1BBC-A086EE62B2F2}"/>
              </a:ext>
            </a:extLst>
          </p:cNvPr>
          <p:cNvCxnSpPr/>
          <p:nvPr/>
        </p:nvCxnSpPr>
        <p:spPr>
          <a:xfrm>
            <a:off x="5924584" y="1904039"/>
            <a:ext cx="0" cy="21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CB12038-5570-3F93-3FAC-455ABD9F1D86}"/>
              </a:ext>
            </a:extLst>
          </p:cNvPr>
          <p:cNvCxnSpPr>
            <a:cxnSpLocks/>
          </p:cNvCxnSpPr>
          <p:nvPr/>
        </p:nvCxnSpPr>
        <p:spPr>
          <a:xfrm>
            <a:off x="5924584" y="2543430"/>
            <a:ext cx="0" cy="35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BE4E76-7B24-1F64-1D5F-D15885564AC5}"/>
              </a:ext>
            </a:extLst>
          </p:cNvPr>
          <p:cNvCxnSpPr/>
          <p:nvPr/>
        </p:nvCxnSpPr>
        <p:spPr>
          <a:xfrm>
            <a:off x="6841872" y="232976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D69441E-06E1-01E4-B5DA-F6310FA10CEA}"/>
              </a:ext>
            </a:extLst>
          </p:cNvPr>
          <p:cNvCxnSpPr/>
          <p:nvPr/>
        </p:nvCxnSpPr>
        <p:spPr>
          <a:xfrm>
            <a:off x="5924584" y="3532183"/>
            <a:ext cx="0" cy="48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E533DC-1195-0430-C6E7-9B34E23536DF}"/>
              </a:ext>
            </a:extLst>
          </p:cNvPr>
          <p:cNvSpPr txBox="1"/>
          <p:nvPr/>
        </p:nvSpPr>
        <p:spPr>
          <a:xfrm>
            <a:off x="5187842" y="152305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2EA622-4382-64D0-B688-BE08396B21D2}"/>
              </a:ext>
            </a:extLst>
          </p:cNvPr>
          <p:cNvSpPr txBox="1"/>
          <p:nvPr/>
        </p:nvSpPr>
        <p:spPr>
          <a:xfrm>
            <a:off x="5165641" y="216709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F3E17-0E14-3267-6728-97A1A7EAF8E3}"/>
              </a:ext>
            </a:extLst>
          </p:cNvPr>
          <p:cNvSpPr txBox="1"/>
          <p:nvPr/>
        </p:nvSpPr>
        <p:spPr>
          <a:xfrm>
            <a:off x="7705359" y="2157422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E18E9A-1E53-70CB-164A-F3CA467319FB}"/>
              </a:ext>
            </a:extLst>
          </p:cNvPr>
          <p:cNvSpPr txBox="1"/>
          <p:nvPr/>
        </p:nvSpPr>
        <p:spPr>
          <a:xfrm>
            <a:off x="4931553" y="2991728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DF9F8B-AB29-D3C4-11A6-A1C0B67E78F7}"/>
              </a:ext>
            </a:extLst>
          </p:cNvPr>
          <p:cNvSpPr/>
          <p:nvPr/>
        </p:nvSpPr>
        <p:spPr>
          <a:xfrm>
            <a:off x="2137144" y="415733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359DBA-B21B-C818-56A3-E6AE878B880A}"/>
              </a:ext>
            </a:extLst>
          </p:cNvPr>
          <p:cNvSpPr/>
          <p:nvPr/>
        </p:nvSpPr>
        <p:spPr>
          <a:xfrm>
            <a:off x="2137143" y="4692502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6B2CF3-5B20-E976-5AB2-41C7ADD8C184}"/>
              </a:ext>
            </a:extLst>
          </p:cNvPr>
          <p:cNvSpPr/>
          <p:nvPr/>
        </p:nvSpPr>
        <p:spPr>
          <a:xfrm>
            <a:off x="4996237" y="4157330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B27ABD-AEFD-7BE4-65A4-DFED66876ED7}"/>
              </a:ext>
            </a:extLst>
          </p:cNvPr>
          <p:cNvSpPr/>
          <p:nvPr/>
        </p:nvSpPr>
        <p:spPr>
          <a:xfrm>
            <a:off x="5008936" y="4692502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6FC9B7-7E33-06F1-8EE6-B29C7AF39CAB}"/>
              </a:ext>
            </a:extLst>
          </p:cNvPr>
          <p:cNvSpPr/>
          <p:nvPr/>
        </p:nvSpPr>
        <p:spPr>
          <a:xfrm>
            <a:off x="7906130" y="4157330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E2143A-7B83-B058-FD84-F7E83D4D53B0}"/>
              </a:ext>
            </a:extLst>
          </p:cNvPr>
          <p:cNvSpPr/>
          <p:nvPr/>
        </p:nvSpPr>
        <p:spPr>
          <a:xfrm>
            <a:off x="7906129" y="4692502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262710-00C7-B940-4334-0DA15F926E6A}"/>
              </a:ext>
            </a:extLst>
          </p:cNvPr>
          <p:cNvSpPr txBox="1"/>
          <p:nvPr/>
        </p:nvSpPr>
        <p:spPr>
          <a:xfrm>
            <a:off x="5274867" y="4180843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5287567" y="470607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FF3751-FFBB-431B-E77D-BA1ED565FA49}"/>
              </a:ext>
            </a:extLst>
          </p:cNvPr>
          <p:cNvSpPr txBox="1"/>
          <p:nvPr/>
        </p:nvSpPr>
        <p:spPr>
          <a:xfrm>
            <a:off x="8172533" y="4197267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DB3C5-AC75-6695-DEC8-F31DC8BE2BCC}"/>
              </a:ext>
            </a:extLst>
          </p:cNvPr>
          <p:cNvSpPr txBox="1"/>
          <p:nvPr/>
        </p:nvSpPr>
        <p:spPr>
          <a:xfrm>
            <a:off x="8172533" y="4722495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19D2CB-840C-D290-5146-25DE578215FA}"/>
              </a:ext>
            </a:extLst>
          </p:cNvPr>
          <p:cNvSpPr txBox="1"/>
          <p:nvPr/>
        </p:nvSpPr>
        <p:spPr>
          <a:xfrm>
            <a:off x="2399096" y="4178250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73A06-4B3A-D1FE-B882-027BD968209D}"/>
              </a:ext>
            </a:extLst>
          </p:cNvPr>
          <p:cNvSpPr txBox="1"/>
          <p:nvPr/>
        </p:nvSpPr>
        <p:spPr>
          <a:xfrm>
            <a:off x="2399096" y="4703478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FBED30-A889-091E-A886-03E44BE48600}"/>
              </a:ext>
            </a:extLst>
          </p:cNvPr>
          <p:cNvSpPr txBox="1"/>
          <p:nvPr/>
        </p:nvSpPr>
        <p:spPr>
          <a:xfrm>
            <a:off x="2123211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노루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자랑처럼 </a:t>
            </a:r>
            <a:r>
              <a:rPr lang="ko-KR" altLang="en-US" sz="1600" spc="-15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마디씩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 너무나 새워 별 벌써 풀이 듯합니다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B23740-2AB7-25CD-5CEE-2A5FC928BA3E}"/>
              </a:ext>
            </a:extLst>
          </p:cNvPr>
          <p:cNvSpPr txBox="1"/>
          <p:nvPr/>
        </p:nvSpPr>
        <p:spPr>
          <a:xfrm>
            <a:off x="5034335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노루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자랑처럼 </a:t>
            </a:r>
            <a:r>
              <a:rPr lang="ko-KR" altLang="en-US" sz="1600" spc="-15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마디씩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 너무나 새워 별 벌써 풀이 듯합니다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1A8BDC-84D2-6902-9429-7EF1172ECEE1}"/>
              </a:ext>
            </a:extLst>
          </p:cNvPr>
          <p:cNvSpPr txBox="1"/>
          <p:nvPr/>
        </p:nvSpPr>
        <p:spPr>
          <a:xfrm>
            <a:off x="7945459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노루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자랑처럼 </a:t>
            </a:r>
            <a:r>
              <a:rPr lang="ko-KR" altLang="en-US" sz="1600" spc="-15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마디씩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 너무나 새워 별 벌써 풀이 듯합니다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262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B7C51E-C188-31E4-7D03-21CFC374F3C9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37AC6-BA56-FEC7-2076-370E0DDA468A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A04D25-03CD-4415-FC71-668F2F7C0349}"/>
              </a:ext>
            </a:extLst>
          </p:cNvPr>
          <p:cNvSpPr txBox="1"/>
          <p:nvPr/>
        </p:nvSpPr>
        <p:spPr>
          <a:xfrm flipH="1">
            <a:off x="977900" y="104317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4D0FA-FE2A-12FE-16EB-ED87935BEDCB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27C0BAA-5B03-5DD5-744C-2A6D9AB82B23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9592-E0BA-32F8-A0D4-49674ECCA9F7}"/>
              </a:ext>
            </a:extLst>
          </p:cNvPr>
          <p:cNvSpPr txBox="1"/>
          <p:nvPr/>
        </p:nvSpPr>
        <p:spPr>
          <a:xfrm>
            <a:off x="2616200" y="229818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16F51-DF62-FF7C-262F-CF5E1CAE1A57}"/>
              </a:ext>
            </a:extLst>
          </p:cNvPr>
          <p:cNvSpPr txBox="1"/>
          <p:nvPr/>
        </p:nvSpPr>
        <p:spPr>
          <a:xfrm flipH="1">
            <a:off x="3556000" y="2384395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5F4796-532A-E198-1769-56930FD8B25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56696-F386-E28D-DBFD-59EE55EB7A2E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29A95-F9AF-1BD1-2FB3-59F315997508}"/>
              </a:ext>
            </a:extLst>
          </p:cNvPr>
          <p:cNvSpPr txBox="1"/>
          <p:nvPr/>
        </p:nvSpPr>
        <p:spPr>
          <a:xfrm>
            <a:off x="2616200" y="353184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E0470-B7D6-C167-029A-3EF0B17B3147}"/>
              </a:ext>
            </a:extLst>
          </p:cNvPr>
          <p:cNvSpPr txBox="1"/>
          <p:nvPr/>
        </p:nvSpPr>
        <p:spPr>
          <a:xfrm flipH="1">
            <a:off x="3556000" y="3618057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95DFD7-2AB3-5E27-E426-99FDF0B360AC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18EF133-2DA7-7D42-E64A-3945230B25B7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8EB33-6AA0-BCC8-B94B-4FD8D4B6E8B8}"/>
              </a:ext>
            </a:extLst>
          </p:cNvPr>
          <p:cNvSpPr txBox="1"/>
          <p:nvPr/>
        </p:nvSpPr>
        <p:spPr>
          <a:xfrm>
            <a:off x="2616200" y="476550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C2DF8-B49C-1CC5-7A6E-0AFE845E2DD6}"/>
              </a:ext>
            </a:extLst>
          </p:cNvPr>
          <p:cNvSpPr txBox="1"/>
          <p:nvPr/>
        </p:nvSpPr>
        <p:spPr>
          <a:xfrm flipH="1">
            <a:off x="3556000" y="4851719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1946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46CB3B-4FAA-FCB6-1F0B-52E4C0DB1E94}"/>
              </a:ext>
            </a:extLst>
          </p:cNvPr>
          <p:cNvCxnSpPr/>
          <p:nvPr/>
        </p:nvCxnSpPr>
        <p:spPr>
          <a:xfrm>
            <a:off x="780585" y="1271239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F3D91F-CFF1-A495-E0FD-5BD228072CB4}"/>
              </a:ext>
            </a:extLst>
          </p:cNvPr>
          <p:cNvSpPr txBox="1"/>
          <p:nvPr/>
        </p:nvSpPr>
        <p:spPr>
          <a:xfrm>
            <a:off x="780585" y="2788919"/>
            <a:ext cx="10936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완벽함에 도달하는 때는 더 이상 더할 것이 없을 때가 아니라 더 이상 뺄 것이 없을 때이다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."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54185-A4FC-D3D7-6F16-47FB45CE486D}"/>
              </a:ext>
            </a:extLst>
          </p:cNvPr>
          <p:cNvSpPr txBox="1"/>
          <p:nvPr/>
        </p:nvSpPr>
        <p:spPr>
          <a:xfrm>
            <a:off x="780585" y="3346480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앙투안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생텍쥐페리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99E96B-3410-04AB-F416-70D4F52BAFD3}"/>
              </a:ext>
            </a:extLst>
          </p:cNvPr>
          <p:cNvCxnSpPr/>
          <p:nvPr/>
        </p:nvCxnSpPr>
        <p:spPr>
          <a:xfrm>
            <a:off x="780585" y="5226205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654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2691275" y="2398775"/>
            <a:ext cx="6742550" cy="2060449"/>
            <a:chOff x="2691275" y="2331098"/>
            <a:chExt cx="6742550" cy="206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A681B3-511D-A959-423D-EB378EA8490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BFE378-782A-97F5-13A5-45DA4E0CA0B2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2691275" y="3283551"/>
              <a:ext cx="674255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accent6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CODE: #D4D8DD</a:t>
              </a:r>
              <a:endParaRPr lang="ko-KR" altLang="en-US" sz="6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D17541-C64D-3209-2E64-88E7CD95498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662755" y="2505670"/>
            <a:ext cx="2866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070449" y="3422159"/>
            <a:ext cx="4051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 설명</a:t>
            </a:r>
          </a:p>
        </p:txBody>
      </p:sp>
    </p:spTree>
    <p:extLst>
      <p:ext uri="{BB962C8B-B14F-4D97-AF65-F5344CB8AC3E}">
        <p14:creationId xmlns:p14="http://schemas.microsoft.com/office/powerpoint/2010/main" val="376770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F09F-25CF-3F0C-30FD-20022F2FEB53}"/>
              </a:ext>
            </a:extLst>
          </p:cNvPr>
          <p:cNvSpPr txBox="1"/>
          <p:nvPr/>
        </p:nvSpPr>
        <p:spPr>
          <a:xfrm>
            <a:off x="854928" y="109284"/>
            <a:ext cx="2392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설명</a:t>
            </a:r>
          </a:p>
        </p:txBody>
      </p:sp>
    </p:spTree>
    <p:extLst>
      <p:ext uri="{BB962C8B-B14F-4D97-AF65-F5344CB8AC3E}">
        <p14:creationId xmlns:p14="http://schemas.microsoft.com/office/powerpoint/2010/main" val="1261375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662755" y="2505670"/>
            <a:ext cx="2866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704965" y="3422159"/>
            <a:ext cx="47820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 </a:t>
            </a:r>
            <a:r>
              <a:rPr lang="ko-KR" altLang="en-US" sz="6600" dirty="0" err="1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전처리</a:t>
            </a:r>
            <a:endParaRPr lang="ko-KR" altLang="en-US" sz="6600" dirty="0">
              <a:solidFill>
                <a:schemeClr val="accent6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0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F09F-25CF-3F0C-30FD-20022F2FEB53}"/>
              </a:ext>
            </a:extLst>
          </p:cNvPr>
          <p:cNvSpPr txBox="1"/>
          <p:nvPr/>
        </p:nvSpPr>
        <p:spPr>
          <a:xfrm>
            <a:off x="854928" y="109284"/>
            <a:ext cx="2707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전처리</a:t>
            </a:r>
            <a:endParaRPr lang="ko-KR" altLang="en-US" sz="4000" spc="-3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88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9534" y="2505670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127883" y="3422159"/>
            <a:ext cx="59362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가설 설정 및 분석</a:t>
            </a:r>
          </a:p>
        </p:txBody>
      </p:sp>
    </p:spTree>
    <p:extLst>
      <p:ext uri="{BB962C8B-B14F-4D97-AF65-F5344CB8AC3E}">
        <p14:creationId xmlns:p14="http://schemas.microsoft.com/office/powerpoint/2010/main" val="195067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1119</Words>
  <Application>Microsoft Office PowerPoint</Application>
  <PresentationFormat>와이드스크린</PresentationFormat>
  <Paragraphs>304</Paragraphs>
  <Slides>47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Pretendard</vt:lpstr>
      <vt:lpstr>Pretendard ExtraBold</vt:lpstr>
      <vt:lpstr>Sandoll 고딕Neo2 Light</vt:lpstr>
      <vt:lpstr>맑은 고딕</vt:lpstr>
      <vt:lpstr>Pretendard ExtraLight</vt:lpstr>
      <vt:lpstr>Noto Sans KR</vt:lpstr>
      <vt:lpstr>Wingdings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석준 황</cp:lastModifiedBy>
  <cp:revision>41</cp:revision>
  <dcterms:created xsi:type="dcterms:W3CDTF">2022-08-02T00:37:12Z</dcterms:created>
  <dcterms:modified xsi:type="dcterms:W3CDTF">2024-06-15T07:22:21Z</dcterms:modified>
</cp:coreProperties>
</file>